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28CF1E-1F11-4F8F-BE28-BC5DEEBC1AA6}">
  <a:tblStyle styleId="{7428CF1E-1F11-4F8F-BE28-BC5DEEBC1A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CD37C6-3187-4E7C-9A4E-63B07AE9CED7}"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4678EEF-B43B-4963-B77F-EEF7BE8E36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8"/>
  </p:normalViewPr>
  <p:slideViewPr>
    <p:cSldViewPr snapToGrid="0">
      <p:cViewPr varScale="1">
        <p:scale>
          <a:sx n="145" d="100"/>
          <a:sy n="145" d="100"/>
        </p:scale>
        <p:origin x="77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f06545a2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f06545a2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7043a7d608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rajouter petits logos avec résection anastomose protégée et Hartmann en pointillés</a:t>
            </a:r>
            <a:endParaRPr/>
          </a:p>
        </p:txBody>
      </p:sp>
      <p:sp>
        <p:nvSpPr>
          <p:cNvPr id="245" name="Google Shape;245;g37043a7d60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7043a7d608_0_5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g37043a7d608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7eb86af290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g37eb86af29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7eb86af29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g37eb86af2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7043a7d608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37043a7d608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7f06545a29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37f06545a2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7043a7d608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g37043a7d608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7f06545a29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g37f06545a29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7f06545a29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 name="Google Shape;452;g37f06545a2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7f06545a29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g37f06545a29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44d18890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44d18890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4ead6690d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g344ead6690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79a63b6c01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5" name="Google Shape;535;g379a63b6c0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79a63b6c01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379a63b6c0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7043a7d608_0_10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6" name="Google Shape;656;g37043a7d608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7043a7d608_0_10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conclusion : peut être refaire avec icônes objectifs </a:t>
            </a:r>
            <a:endParaRPr/>
          </a:p>
        </p:txBody>
      </p:sp>
      <p:sp>
        <p:nvSpPr>
          <p:cNvPr id="667" name="Google Shape;667;g37043a7d608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7f06545a29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conclusion : peut être refaire avec icônes objectifs </a:t>
            </a:r>
            <a:endParaRPr/>
          </a:p>
        </p:txBody>
      </p:sp>
      <p:sp>
        <p:nvSpPr>
          <p:cNvPr id="709" name="Google Shape;709;g37f06545a2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7f06545a2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7f06545a2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705d70a5a1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supplément</a:t>
            </a:r>
            <a:endParaRPr/>
          </a:p>
        </p:txBody>
      </p:sp>
      <p:sp>
        <p:nvSpPr>
          <p:cNvPr id="732" name="Google Shape;732;g3705d70a5a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7095d84e4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7095d84e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44ead6690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1" name="Google Shape;751;g344ead6690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7043a7d608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7043a7d608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6365049da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7" name="Google Shape;797;g36365049d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37043a7d608_0_9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1" name="Google Shape;811;g37043a7d608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780e18449e_6_8: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3780e18449e_6_8:notes"/>
          <p:cNvSpPr>
            <a:spLocks noGrp="1" noRot="1" noChangeAspect="1"/>
          </p:cNvSpPr>
          <p:nvPr>
            <p:ph type="sldImg" idx="2"/>
          </p:nvPr>
        </p:nvSpPr>
        <p:spPr>
          <a:xfrm>
            <a:off x="0" y="81252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780e18449e_4_47:notes"/>
          <p:cNvSpPr txBox="1">
            <a:spLocks noGrp="1"/>
          </p:cNvSpPr>
          <p:nvPr>
            <p:ph type="body" idx="1"/>
          </p:nvPr>
        </p:nvSpPr>
        <p:spPr>
          <a:xfrm>
            <a:off x="756000" y="5078520"/>
            <a:ext cx="6047640" cy="4811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g3780e18449e_4_47:notes"/>
          <p:cNvSpPr>
            <a:spLocks noGrp="1" noRot="1" noChangeAspect="1"/>
          </p:cNvSpPr>
          <p:nvPr>
            <p:ph type="sldImg" idx="2"/>
          </p:nvPr>
        </p:nvSpPr>
        <p:spPr>
          <a:xfrm>
            <a:off x="0" y="812520"/>
            <a:ext cx="0" cy="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fd2f6d44f28f35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fd2f6d44f28f35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4d188904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44d1889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7f06545a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7f06545a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4d1889047_1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g344d1889047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79a63b6c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pas forcément utile (plutot direct après appariement)</a:t>
            </a:r>
            <a:endParaRPr/>
          </a:p>
        </p:txBody>
      </p:sp>
      <p:sp>
        <p:nvSpPr>
          <p:cNvPr id="228" name="Google Shape;228;g379a63b6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7f06545a2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pas forcément utile (plutot direct après appariement)</a:t>
            </a:r>
            <a:endParaRPr/>
          </a:p>
        </p:txBody>
      </p:sp>
      <p:sp>
        <p:nvSpPr>
          <p:cNvPr id="236" name="Google Shape;236;g37f06545a2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93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11760" y="744480"/>
            <a:ext cx="8520120" cy="2052360"/>
          </a:xfrm>
          <a:prstGeom prst="rect">
            <a:avLst/>
          </a:prstGeom>
          <a:noFill/>
          <a:ln>
            <a:noFill/>
          </a:ln>
        </p:spPr>
        <p:txBody>
          <a:bodyPr spcFirstLastPara="1" wrap="square" lIns="91425" tIns="91425" rIns="91425" bIns="91425"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9" name="Google Shape;59;p15"/>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
        <p:nvSpPr>
          <p:cNvPr id="60" name="Google Shape;60;p15"/>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 type="tx">
  <p:cSld name="TITLE_AND_BODY">
    <p:bg>
      <p:bgPr>
        <a:solidFill>
          <a:schemeClr val="lt1"/>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3" name="Google Shape;63;p16"/>
          <p:cNvSpPr txBox="1">
            <a:spLocks noGrp="1"/>
          </p:cNvSpPr>
          <p:nvPr>
            <p:ph type="body" idx="1"/>
          </p:nvPr>
        </p:nvSpPr>
        <p:spPr>
          <a:xfrm>
            <a:off x="311760" y="1152360"/>
            <a:ext cx="8520120" cy="341604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4" name="Google Shape;64;p16"/>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BJECT" type="obj">
  <p:cSld name="OBJECT">
    <p:bg>
      <p:bgPr>
        <a:solidFill>
          <a:schemeClr val="lt1"/>
        </a:solidFill>
        <a:effectLst/>
      </p:bgPr>
    </p:bg>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628560" y="273960"/>
            <a:ext cx="7886520" cy="993960"/>
          </a:xfrm>
          <a:prstGeom prst="rect">
            <a:avLst/>
          </a:prstGeom>
          <a:noFill/>
          <a:ln>
            <a:noFill/>
          </a:ln>
        </p:spPr>
        <p:txBody>
          <a:bodyPr spcFirstLastPara="1" wrap="square" lIns="68400" tIns="34200" rIns="68400" bIns="34200" anchor="ctr"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7" name="Google Shape;67;p17"/>
          <p:cNvSpPr txBox="1">
            <a:spLocks noGrp="1"/>
          </p:cNvSpPr>
          <p:nvPr>
            <p:ph type="body" idx="1"/>
          </p:nvPr>
        </p:nvSpPr>
        <p:spPr>
          <a:xfrm>
            <a:off x="628560" y="1369080"/>
            <a:ext cx="7886520" cy="3263040"/>
          </a:xfrm>
          <a:prstGeom prst="rect">
            <a:avLst/>
          </a:prstGeom>
          <a:noFill/>
          <a:ln>
            <a:noFill/>
          </a:ln>
        </p:spPr>
        <p:txBody>
          <a:bodyPr spcFirstLastPara="1" wrap="square" lIns="68400" tIns="34200" rIns="68400" bIns="342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8" name="Google Shape;68;p17"/>
          <p:cNvSpPr txBox="1">
            <a:spLocks noGrp="1"/>
          </p:cNvSpPr>
          <p:nvPr>
            <p:ph type="dt" idx="10"/>
          </p:nvPr>
        </p:nvSpPr>
        <p:spPr>
          <a:xfrm>
            <a:off x="628560" y="4767120"/>
            <a:ext cx="2057040" cy="273600"/>
          </a:xfrm>
          <a:prstGeom prst="rect">
            <a:avLst/>
          </a:prstGeom>
          <a:noFill/>
          <a:ln>
            <a:noFill/>
          </a:ln>
        </p:spPr>
        <p:txBody>
          <a:bodyPr spcFirstLastPara="1" wrap="square" lIns="68400" tIns="34200" rIns="68400" bIns="34200" anchor="ctr"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9" name="Google Shape;69;p17"/>
          <p:cNvSpPr txBox="1">
            <a:spLocks noGrp="1"/>
          </p:cNvSpPr>
          <p:nvPr>
            <p:ph type="ftr" idx="11"/>
          </p:nvPr>
        </p:nvSpPr>
        <p:spPr>
          <a:xfrm>
            <a:off x="3029040" y="4767120"/>
            <a:ext cx="3085920" cy="273600"/>
          </a:xfrm>
          <a:prstGeom prst="rect">
            <a:avLst/>
          </a:prstGeom>
          <a:noFill/>
          <a:ln>
            <a:noFill/>
          </a:ln>
        </p:spPr>
        <p:txBody>
          <a:bodyPr spcFirstLastPara="1" wrap="square" lIns="68400" tIns="34200" rIns="68400" bIns="34200" anchor="ctr" anchorCtr="0">
            <a:noAutofit/>
          </a:bodyPr>
          <a:lstStyle>
            <a:lvl1pPr marR="0" lvl="0" algn="ctr"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0" name="Google Shape;70;p17"/>
          <p:cNvSpPr txBox="1">
            <a:spLocks noGrp="1"/>
          </p:cNvSpPr>
          <p:nvPr>
            <p:ph type="sldNum" idx="12"/>
          </p:nvPr>
        </p:nvSpPr>
        <p:spPr>
          <a:xfrm>
            <a:off x="6458040" y="4767120"/>
            <a:ext cx="2057040" cy="273600"/>
          </a:xfrm>
          <a:prstGeom prst="rect">
            <a:avLst/>
          </a:prstGeom>
          <a:noFill/>
          <a:ln>
            <a:noFill/>
          </a:ln>
        </p:spPr>
        <p:txBody>
          <a:bodyPr spcFirstLastPara="1" wrap="square" lIns="68400" tIns="34200" rIns="68400" bIns="34200" anchor="ctr" anchorCtr="0">
            <a:noAutofit/>
          </a:bodyPr>
          <a:lstStyle>
            <a:lvl1pPr marL="0" marR="0" lvl="0"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buClr>
                <a:schemeClr val="dk2"/>
              </a:buClr>
              <a:buSzPts val="900"/>
              <a:buFont typeface="Calibri"/>
              <a:buNone/>
              <a:defRPr sz="9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_NUMBER" type="blank">
  <p:cSld name="BLANK">
    <p:bg>
      <p:bgPr>
        <a:solidFill>
          <a:schemeClr val="lt1"/>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title" hasCustomPrompt="1"/>
          </p:nvPr>
        </p:nvSpPr>
        <p:spPr>
          <a:xfrm>
            <a:off x="311760" y="1106280"/>
            <a:ext cx="8520120" cy="1963080"/>
          </a:xfrm>
          <a:prstGeom prst="rect">
            <a:avLst/>
          </a:prstGeom>
          <a:noFill/>
          <a:ln>
            <a:noFill/>
          </a:ln>
        </p:spPr>
        <p:txBody>
          <a:bodyPr spcFirstLastPara="1" wrap="square" lIns="91425" tIns="91425" rIns="91425" bIns="91425"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r>
              <a:t>xx%</a:t>
            </a:r>
          </a:p>
        </p:txBody>
      </p:sp>
      <p:sp>
        <p:nvSpPr>
          <p:cNvPr id="73" name="Google Shape;73;p18"/>
          <p:cNvSpPr txBox="1">
            <a:spLocks noGrp="1"/>
          </p:cNvSpPr>
          <p:nvPr>
            <p:ph type="body" idx="1"/>
          </p:nvPr>
        </p:nvSpPr>
        <p:spPr>
          <a:xfrm>
            <a:off x="311760" y="3152160"/>
            <a:ext cx="8520120" cy="130032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4" name="Google Shape;74;p18"/>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2">
    <p:bg>
      <p:bgPr>
        <a:solidFill>
          <a:schemeClr val="lt1"/>
        </a:solidFill>
        <a:effectLst/>
      </p:bgPr>
    </p:bg>
    <p:spTree>
      <p:nvGrpSpPr>
        <p:cNvPr id="1" name="Shape 75"/>
        <p:cNvGrpSpPr/>
        <p:nvPr/>
      </p:nvGrpSpPr>
      <p:grpSpPr>
        <a:xfrm>
          <a:off x="0" y="0"/>
          <a:ext cx="0" cy="0"/>
          <a:chOff x="0" y="0"/>
          <a:chExt cx="0" cy="0"/>
        </a:xfrm>
      </p:grpSpPr>
      <p:sp>
        <p:nvSpPr>
          <p:cNvPr id="76" name="Google Shape;76;p19"/>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bg>
      <p:bgPr>
        <a:solidFill>
          <a:schemeClr val="lt1"/>
        </a:solid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311760" y="2151000"/>
            <a:ext cx="8520120" cy="84132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9" name="Google Shape;79;p20"/>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TWO_COLUMNS" type="twoObj">
  <p:cSld name="TWO_OBJECTS">
    <p:bg>
      <p:bgPr>
        <a:solidFill>
          <a:schemeClr val="lt1"/>
        </a:solidFill>
        <a:effectLst/>
      </p:bgPr>
    </p:bg>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2" name="Google Shape;82;p21"/>
          <p:cNvSpPr txBox="1">
            <a:spLocks noGrp="1"/>
          </p:cNvSpPr>
          <p:nvPr>
            <p:ph type="body" idx="1"/>
          </p:nvPr>
        </p:nvSpPr>
        <p:spPr>
          <a:xfrm>
            <a:off x="311760" y="1152360"/>
            <a:ext cx="3999600" cy="341604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3" name="Google Shape;83;p21"/>
          <p:cNvSpPr txBox="1">
            <a:spLocks noGrp="1"/>
          </p:cNvSpPr>
          <p:nvPr>
            <p:ph type="body" idx="2"/>
          </p:nvPr>
        </p:nvSpPr>
        <p:spPr>
          <a:xfrm>
            <a:off x="4832280" y="1152360"/>
            <a:ext cx="3999600" cy="341604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4" name="Google Shape;84;p21"/>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ONLY" type="titleOnly">
  <p:cSld name="TITLE_ONLY">
    <p:bg>
      <p:bgPr>
        <a:solidFill>
          <a:schemeClr val="lt1"/>
        </a:solid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7" name="Google Shape;87;p22"/>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_COLUMN_TEXT">
  <p:cSld name="ONE_COLUMN_TEXT">
    <p:bg>
      <p:bgPr>
        <a:solidFill>
          <a:schemeClr val="lt1"/>
        </a:solidFill>
        <a:effectLst/>
      </p:bgPr>
    </p:bg>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a:off x="311760" y="555480"/>
            <a:ext cx="2807640" cy="755280"/>
          </a:xfrm>
          <a:prstGeom prst="rect">
            <a:avLst/>
          </a:prstGeom>
          <a:noFill/>
          <a:ln>
            <a:noFill/>
          </a:ln>
        </p:spPr>
        <p:txBody>
          <a:bodyPr spcFirstLastPara="1" wrap="square" lIns="91425" tIns="91425" rIns="91425" bIns="91425"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0" name="Google Shape;90;p23"/>
          <p:cNvSpPr txBox="1">
            <a:spLocks noGrp="1"/>
          </p:cNvSpPr>
          <p:nvPr>
            <p:ph type="body" idx="1"/>
          </p:nvPr>
        </p:nvSpPr>
        <p:spPr>
          <a:xfrm>
            <a:off x="311760" y="1389600"/>
            <a:ext cx="2807640" cy="317916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1" name="Google Shape;91;p23"/>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_POINT">
  <p:cSld name="MAIN_POINT">
    <p:bg>
      <p:bgPr>
        <a:solidFill>
          <a:schemeClr val="lt1"/>
        </a:solidFill>
        <a:effectLst/>
      </p:bgPr>
    </p:bg>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90320" y="450000"/>
            <a:ext cx="6367320" cy="409032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4" name="Google Shape;94;p2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p:nvPr/>
        </p:nvSpPr>
        <p:spPr>
          <a:xfrm>
            <a:off x="4572000" y="0"/>
            <a:ext cx="4571640" cy="514332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u="none" strike="noStrike">
              <a:solidFill>
                <a:srgbClr val="000000"/>
              </a:solidFill>
              <a:latin typeface="Arial"/>
              <a:ea typeface="Arial"/>
              <a:cs typeface="Arial"/>
              <a:sym typeface="Arial"/>
            </a:endParaRPr>
          </a:p>
        </p:txBody>
      </p:sp>
      <p:sp>
        <p:nvSpPr>
          <p:cNvPr id="97" name="Google Shape;97;p25"/>
          <p:cNvSpPr txBox="1">
            <a:spLocks noGrp="1"/>
          </p:cNvSpPr>
          <p:nvPr>
            <p:ph type="title"/>
          </p:nvPr>
        </p:nvSpPr>
        <p:spPr>
          <a:xfrm>
            <a:off x="265680" y="1233000"/>
            <a:ext cx="4044960" cy="1482120"/>
          </a:xfrm>
          <a:prstGeom prst="rect">
            <a:avLst/>
          </a:prstGeom>
          <a:noFill/>
          <a:ln>
            <a:noFill/>
          </a:ln>
        </p:spPr>
        <p:txBody>
          <a:bodyPr spcFirstLastPara="1" wrap="square" lIns="91425" tIns="91425" rIns="91425" bIns="91425"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8" name="Google Shape;98;p25"/>
          <p:cNvSpPr txBox="1">
            <a:spLocks noGrp="1"/>
          </p:cNvSpPr>
          <p:nvPr>
            <p:ph type="body" idx="1"/>
          </p:nvPr>
        </p:nvSpPr>
        <p:spPr>
          <a:xfrm>
            <a:off x="4939560" y="723960"/>
            <a:ext cx="3836520" cy="3694680"/>
          </a:xfrm>
          <a:prstGeom prst="rect">
            <a:avLst/>
          </a:prstGeom>
          <a:noFill/>
          <a:ln>
            <a:noFill/>
          </a:ln>
        </p:spPr>
        <p:txBody>
          <a:bodyPr spcFirstLastPara="1" wrap="square" lIns="91425" tIns="91425" rIns="91425" bIns="91425" anchor="ctr"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9" name="Google Shape;99;p25"/>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_ONLY">
  <p:cSld name="CAPTION_ONLY">
    <p:bg>
      <p:bgPr>
        <a:solidFill>
          <a:schemeClr val="lt1"/>
        </a:solidFill>
        <a:effectLst/>
      </p:bgPr>
    </p:bg>
    <p:spTree>
      <p:nvGrpSpPr>
        <p:cNvPr id="1" name="Shape 100"/>
        <p:cNvGrpSpPr/>
        <p:nvPr/>
      </p:nvGrpSpPr>
      <p:grpSpPr>
        <a:xfrm>
          <a:off x="0" y="0"/>
          <a:ext cx="0" cy="0"/>
          <a:chOff x="0" y="0"/>
          <a:chExt cx="0" cy="0"/>
        </a:xfrm>
      </p:grpSpPr>
      <p:sp>
        <p:nvSpPr>
          <p:cNvPr id="101" name="Google Shape;101;p26"/>
          <p:cNvSpPr txBox="1">
            <a:spLocks noGrp="1"/>
          </p:cNvSpPr>
          <p:nvPr>
            <p:ph type="body" idx="1"/>
          </p:nvPr>
        </p:nvSpPr>
        <p:spPr>
          <a:xfrm>
            <a:off x="311760" y="4230720"/>
            <a:ext cx="5998320" cy="604800"/>
          </a:xfrm>
          <a:prstGeom prst="rect">
            <a:avLst/>
          </a:prstGeom>
          <a:noFill/>
          <a:ln>
            <a:noFill/>
          </a:ln>
        </p:spPr>
        <p:txBody>
          <a:bodyPr spcFirstLastPara="1" wrap="square" lIns="91425" tIns="91425" rIns="91425" bIns="91425" anchor="ctr" anchorCtr="0">
            <a:normAutofit/>
          </a:bodyPr>
          <a:lstStyle>
            <a:lvl1pPr marL="457200" marR="0" lvl="0" indent="-228600" algn="l" rtl="0">
              <a:spcBef>
                <a:spcPts val="0"/>
              </a:spcBef>
              <a:spcAft>
                <a:spcPts val="0"/>
              </a:spcAft>
              <a:buSzPts val="1400"/>
              <a:buNone/>
              <a:defRPr sz="1800" b="0" i="0" u="none" strike="noStrike" cap="none"/>
            </a:lvl1pPr>
          </a:lstStyle>
          <a:p>
            <a:endParaRPr/>
          </a:p>
        </p:txBody>
      </p:sp>
      <p:sp>
        <p:nvSpPr>
          <p:cNvPr id="102" name="Google Shape;102;p26"/>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1pPr>
            <a:lvl2pPr marL="0" marR="0" lvl="1"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2pPr>
            <a:lvl3pPr marL="0" marR="0" lvl="2"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3pPr>
            <a:lvl4pPr marL="0" marR="0" lvl="3"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4pPr>
            <a:lvl5pPr marL="0" marR="0" lvl="4"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5pPr>
            <a:lvl6pPr marL="0" marR="0" lvl="5"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6pPr>
            <a:lvl7pPr marL="0" marR="0" lvl="6"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7pPr>
            <a:lvl8pPr marL="0" marR="0" lvl="7"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8pPr>
            <a:lvl9pPr marL="0" marR="0" lvl="8" indent="0" algn="r" rtl="0">
              <a:lnSpc>
                <a:spcPct val="100000"/>
              </a:lnSpc>
              <a:spcBef>
                <a:spcPts val="0"/>
              </a:spcBef>
              <a:buClr>
                <a:schemeClr val="dk2"/>
              </a:buClr>
              <a:buSzPts val="1000"/>
              <a:buFont typeface="Arial"/>
              <a:buNone/>
              <a:defRPr sz="1000" b="0" u="none" strike="noStrik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7" descr="Une image contenant texte, habits, Équipement médical, Visage humain&#10;&#10;Le contenu généré par l’IA peut être incorrect."/>
          <p:cNvPicPr preferRelativeResize="0"/>
          <p:nvPr/>
        </p:nvPicPr>
        <p:blipFill rotWithShape="1">
          <a:blip r:embed="rId3">
            <a:alphaModFix amt="9000"/>
          </a:blip>
          <a:srcRect/>
          <a:stretch/>
        </p:blipFill>
        <p:spPr>
          <a:xfrm>
            <a:off x="0" y="1339"/>
            <a:ext cx="9144003" cy="5140824"/>
          </a:xfrm>
          <a:prstGeom prst="rect">
            <a:avLst/>
          </a:prstGeom>
          <a:noFill/>
          <a:ln>
            <a:noFill/>
          </a:ln>
        </p:spPr>
      </p:pic>
      <p:sp>
        <p:nvSpPr>
          <p:cNvPr id="108" name="Google Shape;108;p27"/>
          <p:cNvSpPr txBox="1">
            <a:spLocks noGrp="1"/>
          </p:cNvSpPr>
          <p:nvPr>
            <p:ph type="ctrTitle"/>
          </p:nvPr>
        </p:nvSpPr>
        <p:spPr>
          <a:xfrm>
            <a:off x="-2725" y="591050"/>
            <a:ext cx="9144000" cy="1668000"/>
          </a:xfrm>
          <a:prstGeom prst="rect">
            <a:avLst/>
          </a:prstGeom>
          <a:solidFill>
            <a:schemeClr val="lt1"/>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3480" b="1">
                <a:solidFill>
                  <a:srgbClr val="3756A2"/>
                </a:solidFill>
                <a:latin typeface="Calibri"/>
                <a:ea typeface="Calibri"/>
                <a:cs typeface="Calibri"/>
                <a:sym typeface="Calibri"/>
              </a:rPr>
              <a:t>Intervention de Hartmann par laparoscopie : une bonne option pour la péritonite diverticulaire généralisée?</a:t>
            </a:r>
            <a:endParaRPr sz="3480" b="1">
              <a:solidFill>
                <a:srgbClr val="3756A2"/>
              </a:solidFill>
              <a:latin typeface="Calibri"/>
              <a:ea typeface="Calibri"/>
              <a:cs typeface="Calibri"/>
              <a:sym typeface="Calibri"/>
            </a:endParaRPr>
          </a:p>
        </p:txBody>
      </p:sp>
      <p:sp>
        <p:nvSpPr>
          <p:cNvPr id="109" name="Google Shape;109;p27"/>
          <p:cNvSpPr txBox="1">
            <a:spLocks noGrp="1"/>
          </p:cNvSpPr>
          <p:nvPr>
            <p:ph type="subTitle" idx="1"/>
          </p:nvPr>
        </p:nvSpPr>
        <p:spPr>
          <a:xfrm>
            <a:off x="2713" y="2115575"/>
            <a:ext cx="9144000" cy="503700"/>
          </a:xfrm>
          <a:prstGeom prst="rect">
            <a:avLst/>
          </a:prstGeom>
          <a:solidFill>
            <a:schemeClr val="lt1"/>
          </a:solidFill>
        </p:spPr>
        <p:txBody>
          <a:bodyPr spcFirstLastPara="1" wrap="square" lIns="91425" tIns="91425" rIns="91425" bIns="91425" anchor="t" anchorCtr="0">
            <a:normAutofit fontScale="32500"/>
          </a:bodyPr>
          <a:lstStyle/>
          <a:p>
            <a:pPr marL="0" lvl="0" indent="0" algn="ctr" rtl="0">
              <a:spcBef>
                <a:spcPts val="0"/>
              </a:spcBef>
              <a:spcAft>
                <a:spcPts val="0"/>
              </a:spcAft>
              <a:buNone/>
            </a:pPr>
            <a:r>
              <a:rPr lang="fr" sz="5304" b="1">
                <a:latin typeface="Calibri"/>
                <a:ea typeface="Calibri"/>
                <a:cs typeface="Calibri"/>
                <a:sym typeface="Calibri"/>
              </a:rPr>
              <a:t>Etude comparative avec score de propension sur base de données nationale (AFC)</a:t>
            </a:r>
            <a:endParaRPr>
              <a:latin typeface="Calibri"/>
              <a:ea typeface="Calibri"/>
              <a:cs typeface="Calibri"/>
              <a:sym typeface="Calibri"/>
            </a:endParaRPr>
          </a:p>
        </p:txBody>
      </p:sp>
      <p:pic>
        <p:nvPicPr>
          <p:cNvPr id="110" name="Google Shape;110;p27"/>
          <p:cNvPicPr preferRelativeResize="0"/>
          <p:nvPr/>
        </p:nvPicPr>
        <p:blipFill>
          <a:blip r:embed="rId4">
            <a:alphaModFix/>
          </a:blip>
          <a:stretch>
            <a:fillRect/>
          </a:stretch>
        </p:blipFill>
        <p:spPr>
          <a:xfrm>
            <a:off x="7608675" y="0"/>
            <a:ext cx="1535326" cy="591050"/>
          </a:xfrm>
          <a:prstGeom prst="rect">
            <a:avLst/>
          </a:prstGeom>
          <a:noFill/>
          <a:ln>
            <a:noFill/>
          </a:ln>
        </p:spPr>
      </p:pic>
      <p:pic>
        <p:nvPicPr>
          <p:cNvPr id="111" name="Google Shape;111;p27"/>
          <p:cNvPicPr preferRelativeResize="0"/>
          <p:nvPr/>
        </p:nvPicPr>
        <p:blipFill rotWithShape="1">
          <a:blip r:embed="rId5">
            <a:alphaModFix/>
          </a:blip>
          <a:srcRect b="12755"/>
          <a:stretch/>
        </p:blipFill>
        <p:spPr>
          <a:xfrm>
            <a:off x="7860548" y="4002100"/>
            <a:ext cx="1208950" cy="1054725"/>
          </a:xfrm>
          <a:prstGeom prst="rect">
            <a:avLst/>
          </a:prstGeom>
          <a:noFill/>
          <a:ln>
            <a:noFill/>
          </a:ln>
        </p:spPr>
      </p:pic>
      <p:pic>
        <p:nvPicPr>
          <p:cNvPr id="112" name="Google Shape;112;p27"/>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113" name="Google Shape;113;p27"/>
          <p:cNvSpPr txBox="1"/>
          <p:nvPr/>
        </p:nvSpPr>
        <p:spPr>
          <a:xfrm>
            <a:off x="71450" y="2769900"/>
            <a:ext cx="7789200" cy="23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800" b="1">
                <a:solidFill>
                  <a:schemeClr val="dk1"/>
                </a:solidFill>
                <a:latin typeface="Calibri"/>
                <a:ea typeface="Calibri"/>
                <a:cs typeface="Calibri"/>
                <a:sym typeface="Calibri"/>
              </a:rPr>
              <a:t>Husson T</a:t>
            </a:r>
            <a:r>
              <a:rPr lang="fr" sz="1800">
                <a:solidFill>
                  <a:schemeClr val="dk1"/>
                </a:solidFill>
                <a:latin typeface="Calibri"/>
                <a:ea typeface="Calibri"/>
                <a:cs typeface="Calibri"/>
                <a:sym typeface="Calibri"/>
              </a:rPr>
              <a:t>, Pellegrin A, Alves A, Beyer-Berjot L, Zerbib P, Bridoux V, Manceau G, Panis Y, Buscail E, Venara A, Khaoudy I, Gaillard M, Ortega-Deballon P, Thobie A, Menahem B, Eveno C, Bonnel C, Mabrut JY, Badic B, Godet C, Eid Y, Duchalais E, Lakkis Z, Cotte E, Laforest A, Desfourneaux V, Maggiori L, Rebibo L, Niki C, Talal A, Mege D, Bonnamy C, Germain A, Mauvais F, Tresallet C, Roudie J, Laurent A, Trilling B, Martin B, Massalou D, Romain B, Tranchart H, Giger U, Ouaissi M, Briant AR, Parienti JJ, Karoui M, Sabbagh C, Mariani A</a:t>
            </a:r>
            <a:r>
              <a:rPr lang="fr" sz="1800" b="1">
                <a:solidFill>
                  <a:schemeClr val="dk1"/>
                </a:solidFill>
                <a:latin typeface="Calibri"/>
                <a:ea typeface="Calibri"/>
                <a:cs typeface="Calibri"/>
                <a:sym typeface="Calibri"/>
              </a:rPr>
              <a:t>.</a:t>
            </a:r>
            <a:endParaRPr sz="1800" b="1">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247" name="Google Shape;247;p36"/>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48" name="Google Shape;248;p36"/>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49" name="Google Shape;249;p36"/>
          <p:cNvSpPr txBox="1"/>
          <p:nvPr/>
        </p:nvSpPr>
        <p:spPr>
          <a:xfrm>
            <a:off x="276594" y="1434991"/>
            <a:ext cx="1160100" cy="623400"/>
          </a:xfrm>
          <a:prstGeom prst="rect">
            <a:avLst/>
          </a:prstGeom>
          <a:noFill/>
          <a:ln w="9525" cap="flat" cmpd="sng">
            <a:solidFill>
              <a:srgbClr val="BA0E6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fr" sz="1800" b="1" i="0" u="none" strike="noStrike" cap="none">
                <a:solidFill>
                  <a:srgbClr val="000000"/>
                </a:solidFill>
                <a:latin typeface="Calibri"/>
                <a:ea typeface="Calibri"/>
                <a:cs typeface="Calibri"/>
                <a:sym typeface="Calibri"/>
              </a:rPr>
              <a:t>Hartmann</a:t>
            </a:r>
            <a:endParaRPr sz="1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fr" sz="1800" b="1">
                <a:latin typeface="Calibri"/>
                <a:ea typeface="Calibri"/>
                <a:cs typeface="Calibri"/>
                <a:sym typeface="Calibri"/>
              </a:rPr>
              <a:t>coelio</a:t>
            </a:r>
            <a:endParaRPr sz="1800" b="1">
              <a:latin typeface="Calibri"/>
              <a:ea typeface="Calibri"/>
              <a:cs typeface="Calibri"/>
              <a:sym typeface="Calibri"/>
            </a:endParaRPr>
          </a:p>
        </p:txBody>
      </p:sp>
      <p:sp>
        <p:nvSpPr>
          <p:cNvPr id="250" name="Google Shape;250;p36"/>
          <p:cNvSpPr txBox="1"/>
          <p:nvPr/>
        </p:nvSpPr>
        <p:spPr>
          <a:xfrm>
            <a:off x="7238300" y="1465750"/>
            <a:ext cx="1826100" cy="596100"/>
          </a:xfrm>
          <a:prstGeom prst="rect">
            <a:avLst/>
          </a:prstGeom>
          <a:noFill/>
          <a:ln w="9525" cap="flat" cmpd="sng">
            <a:solidFill>
              <a:srgbClr val="BA0E6E"/>
            </a:solidFill>
            <a:prstDash val="solid"/>
            <a:round/>
            <a:headEnd type="none" w="sm" len="sm"/>
            <a:tailEnd type="none" w="sm" len="sm"/>
          </a:ln>
        </p:spPr>
        <p:txBody>
          <a:bodyPr spcFirstLastPara="1" wrap="square" lIns="36000" tIns="36000" rIns="36000" bIns="36000" anchor="t" anchorCtr="0">
            <a:spAutoFit/>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Résection anastomose laparo</a:t>
            </a:r>
            <a:endParaRPr sz="1700" b="0" i="0" u="none" strike="noStrike" cap="none">
              <a:solidFill>
                <a:srgbClr val="000000"/>
              </a:solidFill>
              <a:latin typeface="Arial"/>
              <a:ea typeface="Arial"/>
              <a:cs typeface="Arial"/>
              <a:sym typeface="Arial"/>
            </a:endParaRPr>
          </a:p>
        </p:txBody>
      </p:sp>
      <p:sp>
        <p:nvSpPr>
          <p:cNvPr id="251" name="Google Shape;251;p36"/>
          <p:cNvSpPr/>
          <p:nvPr/>
        </p:nvSpPr>
        <p:spPr>
          <a:xfrm>
            <a:off x="2420698" y="1040850"/>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graphicFrame>
        <p:nvGraphicFramePr>
          <p:cNvPr id="252" name="Google Shape;252;p36"/>
          <p:cNvGraphicFramePr/>
          <p:nvPr/>
        </p:nvGraphicFramePr>
        <p:xfrm>
          <a:off x="1643854" y="1523879"/>
          <a:ext cx="3000000" cy="3000000"/>
        </p:xfrm>
        <a:graphic>
          <a:graphicData uri="http://schemas.openxmlformats.org/drawingml/2006/table">
            <a:tbl>
              <a:tblPr>
                <a:noFill/>
                <a:tableStyleId>{1ACD37C6-3187-4E7C-9A4E-63B07AE9CED7}</a:tableStyleId>
              </a:tblPr>
              <a:tblGrid>
                <a:gridCol w="1617725">
                  <a:extLst>
                    <a:ext uri="{9D8B030D-6E8A-4147-A177-3AD203B41FA5}">
                      <a16:colId xmlns:a16="http://schemas.microsoft.com/office/drawing/2014/main" val="20000"/>
                    </a:ext>
                  </a:extLst>
                </a:gridCol>
                <a:gridCol w="1472050">
                  <a:extLst>
                    <a:ext uri="{9D8B030D-6E8A-4147-A177-3AD203B41FA5}">
                      <a16:colId xmlns:a16="http://schemas.microsoft.com/office/drawing/2014/main" val="20001"/>
                    </a:ext>
                  </a:extLst>
                </a:gridCol>
                <a:gridCol w="1724325">
                  <a:extLst>
                    <a:ext uri="{9D8B030D-6E8A-4147-A177-3AD203B41FA5}">
                      <a16:colId xmlns:a16="http://schemas.microsoft.com/office/drawing/2014/main" val="20002"/>
                    </a:ext>
                  </a:extLst>
                </a:gridCol>
                <a:gridCol w="692625">
                  <a:extLst>
                    <a:ext uri="{9D8B030D-6E8A-4147-A177-3AD203B41FA5}">
                      <a16:colId xmlns:a16="http://schemas.microsoft.com/office/drawing/2014/main" val="20003"/>
                    </a:ext>
                  </a:extLst>
                </a:gridCol>
              </a:tblGrid>
              <a:tr h="590775">
                <a:tc>
                  <a:txBody>
                    <a:bodyPr/>
                    <a:lstStyle/>
                    <a:p>
                      <a:pPr marL="0" marR="0" lvl="0" indent="0" algn="l" rtl="0">
                        <a:lnSpc>
                          <a:spcPct val="150000"/>
                        </a:lnSpc>
                        <a:spcBef>
                          <a:spcPts val="0"/>
                        </a:spcBef>
                        <a:spcAft>
                          <a:spcPts val="0"/>
                        </a:spcAft>
                        <a:buNone/>
                      </a:pPr>
                      <a:r>
                        <a:rPr lang="fr" sz="1500" u="none" strike="noStrike" cap="none">
                          <a:solidFill>
                            <a:srgbClr val="000000"/>
                          </a:solidFill>
                          <a:latin typeface="Calibri"/>
                          <a:ea typeface="Calibri"/>
                          <a:cs typeface="Calibri"/>
                          <a:sym typeface="Calibri"/>
                        </a:rPr>
                        <a:t> </a:t>
                      </a:r>
                      <a:endParaRPr sz="15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Hartmann</a:t>
                      </a:r>
                      <a:r>
                        <a:rPr lang="fr" sz="1500" b="0" u="none" strike="noStrike" cap="none">
                          <a:solidFill>
                            <a:srgbClr val="000000"/>
                          </a:solidFill>
                          <a:latin typeface="Calibri"/>
                          <a:ea typeface="Calibri"/>
                          <a:cs typeface="Calibri"/>
                          <a:sym typeface="Calibri"/>
                        </a:rPr>
                        <a:t> </a:t>
                      </a:r>
                      <a:r>
                        <a:rPr lang="fr" sz="1500" b="1" u="none" strike="noStrike" cap="none">
                          <a:solidFill>
                            <a:srgbClr val="000000"/>
                          </a:solidFill>
                          <a:latin typeface="Calibri"/>
                          <a:ea typeface="Calibri"/>
                          <a:cs typeface="Calibri"/>
                          <a:sym typeface="Calibri"/>
                        </a:rPr>
                        <a:t>Coelio </a:t>
                      </a:r>
                      <a:br>
                        <a:rPr lang="fr" sz="1500" b="1" u="none" strike="noStrike" cap="none">
                          <a:solidFill>
                            <a:srgbClr val="000000"/>
                          </a:solidFill>
                          <a:latin typeface="Calibri"/>
                          <a:ea typeface="Calibri"/>
                          <a:cs typeface="Calibri"/>
                          <a:sym typeface="Calibri"/>
                        </a:rPr>
                      </a:br>
                      <a:r>
                        <a:rPr lang="fr" sz="1500" b="1" u="none" strike="noStrike" cap="none">
                          <a:solidFill>
                            <a:srgbClr val="000000"/>
                          </a:solidFill>
                          <a:latin typeface="Calibri"/>
                          <a:ea typeface="Calibri"/>
                          <a:cs typeface="Calibri"/>
                          <a:sym typeface="Calibri"/>
                        </a:rPr>
                        <a:t>N = 101</a:t>
                      </a:r>
                      <a:endParaRPr sz="1500" u="none" strike="noStrike" cap="none">
                        <a:solidFill>
                          <a:srgbClr val="000000"/>
                        </a:solidFill>
                        <a:latin typeface="Calibri"/>
                        <a:ea typeface="Calibri"/>
                        <a:cs typeface="Calibri"/>
                        <a:sym typeface="Calibri"/>
                      </a:endParaRPr>
                    </a:p>
                  </a:txBody>
                  <a:tcPr marL="0" marR="0" marT="9525"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R-A laparo protégée</a:t>
                      </a:r>
                      <a:endParaRPr sz="1500" u="none" strike="noStrike" cap="none">
                        <a:solidFill>
                          <a:srgbClr val="000000"/>
                        </a:solidFill>
                        <a:latin typeface="Calibri"/>
                        <a:ea typeface="Calibri"/>
                        <a:cs typeface="Calibri"/>
                        <a:sym typeface="Calibri"/>
                      </a:endParaRPr>
                    </a:p>
                    <a:p>
                      <a:pPr marL="0" marR="0" lvl="0" indent="0" algn="ctr" rtl="0">
                        <a:lnSpc>
                          <a:spcPct val="100000"/>
                        </a:lnSpc>
                        <a:spcBef>
                          <a:spcPts val="200"/>
                        </a:spcBef>
                        <a:spcAft>
                          <a:spcPts val="0"/>
                        </a:spcAft>
                        <a:buNone/>
                      </a:pPr>
                      <a:r>
                        <a:rPr lang="fr" sz="1500" b="1" u="none" strike="noStrike" cap="none">
                          <a:solidFill>
                            <a:srgbClr val="000000"/>
                          </a:solidFill>
                          <a:latin typeface="Calibri"/>
                          <a:ea typeface="Calibri"/>
                          <a:cs typeface="Calibri"/>
                          <a:sym typeface="Calibri"/>
                        </a:rPr>
                        <a:t>N = 101</a:t>
                      </a:r>
                      <a:endParaRPr sz="1500" u="none" strike="noStrike" cap="none">
                        <a:solidFill>
                          <a:srgbClr val="000000"/>
                        </a:solidFill>
                        <a:latin typeface="Calibri"/>
                        <a:ea typeface="Calibri"/>
                        <a:cs typeface="Calibri"/>
                        <a:sym typeface="Calibri"/>
                      </a:endParaRPr>
                    </a:p>
                  </a:txBody>
                  <a:tcPr marL="0" marR="0" marT="9525"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p-value</a:t>
                      </a:r>
                      <a:endParaRPr sz="1500" u="none" strike="noStrike" cap="none" baseline="30000">
                        <a:solidFill>
                          <a:srgbClr val="000000"/>
                        </a:solidFill>
                        <a:latin typeface="Calibri"/>
                        <a:ea typeface="Calibri"/>
                        <a:cs typeface="Calibri"/>
                        <a:sym typeface="Calibri"/>
                      </a:endParaRPr>
                    </a:p>
                  </a:txBody>
                  <a:tcPr marL="0" marR="0" marT="9525"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01800">
                <a:tc>
                  <a:txBody>
                    <a:bodyPr/>
                    <a:lstStyle/>
                    <a:p>
                      <a:pPr marL="0" marR="0" lvl="0" indent="0" algn="l"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Abaissement angle  </a:t>
                      </a:r>
                      <a:endParaRPr sz="15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15%</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72%</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&lt;0.001</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01800">
                <a:tc>
                  <a:txBody>
                    <a:bodyPr/>
                    <a:lstStyle/>
                    <a:p>
                      <a:pPr marL="0" marR="0" lvl="0" indent="0" algn="l" rtl="0">
                        <a:lnSpc>
                          <a:spcPct val="100000"/>
                        </a:lnSpc>
                        <a:spcBef>
                          <a:spcPts val="0"/>
                        </a:spcBef>
                        <a:spcAft>
                          <a:spcPts val="0"/>
                        </a:spcAft>
                        <a:buNone/>
                      </a:pPr>
                      <a:r>
                        <a:rPr lang="fr" sz="1500" u="none" strike="noStrike" cap="none">
                          <a:solidFill>
                            <a:srgbClr val="000000"/>
                          </a:solidFill>
                          <a:latin typeface="Calibri"/>
                          <a:ea typeface="Calibri"/>
                          <a:cs typeface="Calibri"/>
                          <a:sym typeface="Calibri"/>
                        </a:rPr>
                        <a:t>Section origine AMI</a:t>
                      </a:r>
                      <a:endParaRPr sz="11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5%</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500" b="1">
                          <a:solidFill>
                            <a:srgbClr val="000000"/>
                          </a:solidFill>
                          <a:latin typeface="Calibri"/>
                          <a:ea typeface="Calibri"/>
                          <a:cs typeface="Calibri"/>
                          <a:sym typeface="Calibri"/>
                        </a:rPr>
                        <a:t>1</a:t>
                      </a:r>
                      <a:r>
                        <a:rPr lang="fr" sz="1500" b="1" u="none" strike="noStrike" cap="none">
                          <a:solidFill>
                            <a:srgbClr val="000000"/>
                          </a:solidFill>
                          <a:latin typeface="Calibri"/>
                          <a:ea typeface="Calibri"/>
                          <a:cs typeface="Calibri"/>
                          <a:sym typeface="Calibri"/>
                        </a:rPr>
                        <a:t>4%</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fr" sz="1500" b="1" u="none" strike="noStrike" cap="none">
                          <a:solidFill>
                            <a:srgbClr val="000000"/>
                          </a:solidFill>
                          <a:latin typeface="Calibri"/>
                          <a:ea typeface="Calibri"/>
                          <a:cs typeface="Calibri"/>
                          <a:sym typeface="Calibri"/>
                        </a:rPr>
                        <a:t>0.006</a:t>
                      </a:r>
                      <a:endParaRPr sz="15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3" name="Google Shape;253;p36"/>
          <p:cNvSpPr txBox="1"/>
          <p:nvPr/>
        </p:nvSpPr>
        <p:spPr>
          <a:xfrm>
            <a:off x="158750" y="680875"/>
            <a:ext cx="8852700" cy="306300"/>
          </a:xfrm>
          <a:prstGeom prst="rect">
            <a:avLst/>
          </a:prstGeom>
          <a:solidFill>
            <a:srgbClr val="D9D2E9"/>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peropératoires</a:t>
            </a:r>
            <a:endParaRPr sz="1800" b="1">
              <a:solidFill>
                <a:schemeClr val="dk1"/>
              </a:solidFill>
              <a:latin typeface="Calibri"/>
              <a:ea typeface="Calibri"/>
              <a:cs typeface="Calibri"/>
              <a:sym typeface="Calibri"/>
            </a:endParaRPr>
          </a:p>
        </p:txBody>
      </p:sp>
      <p:sp>
        <p:nvSpPr>
          <p:cNvPr id="254" name="Google Shape;254;p3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10</a:t>
            </a:fld>
            <a:endParaRPr/>
          </a:p>
        </p:txBody>
      </p:sp>
      <p:grpSp>
        <p:nvGrpSpPr>
          <p:cNvPr id="255" name="Google Shape;255;p36"/>
          <p:cNvGrpSpPr/>
          <p:nvPr/>
        </p:nvGrpSpPr>
        <p:grpSpPr>
          <a:xfrm>
            <a:off x="154033" y="2051246"/>
            <a:ext cx="8948167" cy="1511029"/>
            <a:chOff x="154033" y="2051246"/>
            <a:chExt cx="8948167" cy="1511029"/>
          </a:xfrm>
        </p:grpSpPr>
        <p:pic>
          <p:nvPicPr>
            <p:cNvPr id="256" name="Google Shape;256;p36"/>
            <p:cNvPicPr preferRelativeResize="0"/>
            <p:nvPr/>
          </p:nvPicPr>
          <p:blipFill>
            <a:blip r:embed="rId4">
              <a:alphaModFix/>
            </a:blip>
            <a:stretch>
              <a:fillRect/>
            </a:stretch>
          </p:blipFill>
          <p:spPr>
            <a:xfrm>
              <a:off x="154033" y="2051246"/>
              <a:ext cx="1405225" cy="1405225"/>
            </a:xfrm>
            <a:prstGeom prst="rect">
              <a:avLst/>
            </a:prstGeom>
            <a:noFill/>
            <a:ln>
              <a:noFill/>
            </a:ln>
          </p:spPr>
        </p:pic>
        <p:grpSp>
          <p:nvGrpSpPr>
            <p:cNvPr id="257" name="Google Shape;257;p36"/>
            <p:cNvGrpSpPr/>
            <p:nvPr/>
          </p:nvGrpSpPr>
          <p:grpSpPr>
            <a:xfrm>
              <a:off x="7397025" y="2114600"/>
              <a:ext cx="1705175" cy="1447675"/>
              <a:chOff x="3162357" y="2231111"/>
              <a:chExt cx="2174136" cy="1845818"/>
            </a:xfrm>
          </p:grpSpPr>
          <p:pic>
            <p:nvPicPr>
              <p:cNvPr id="258" name="Google Shape;258;p36"/>
              <p:cNvPicPr preferRelativeResize="0"/>
              <p:nvPr/>
            </p:nvPicPr>
            <p:blipFill>
              <a:blip r:embed="rId5">
                <a:alphaModFix/>
              </a:blip>
              <a:stretch>
                <a:fillRect/>
              </a:stretch>
            </p:blipFill>
            <p:spPr>
              <a:xfrm>
                <a:off x="3162357" y="2231111"/>
                <a:ext cx="2174136" cy="1845818"/>
              </a:xfrm>
              <a:prstGeom prst="rect">
                <a:avLst/>
              </a:prstGeom>
              <a:noFill/>
              <a:ln>
                <a:noFill/>
              </a:ln>
            </p:spPr>
          </p:pic>
          <p:pic>
            <p:nvPicPr>
              <p:cNvPr id="259" name="Google Shape;259;p36"/>
              <p:cNvPicPr preferRelativeResize="0"/>
              <p:nvPr/>
            </p:nvPicPr>
            <p:blipFill rotWithShape="1">
              <a:blip r:embed="rId6">
                <a:alphaModFix/>
              </a:blip>
              <a:srcRect/>
              <a:stretch/>
            </p:blipFill>
            <p:spPr>
              <a:xfrm>
                <a:off x="3829910" y="3328060"/>
                <a:ext cx="344728" cy="323600"/>
              </a:xfrm>
              <a:prstGeom prst="rect">
                <a:avLst/>
              </a:prstGeom>
              <a:noFill/>
              <a:ln>
                <a:noFill/>
              </a:ln>
            </p:spPr>
          </p:pic>
        </p:grpSp>
        <p:pic>
          <p:nvPicPr>
            <p:cNvPr id="260" name="Google Shape;260;p36"/>
            <p:cNvPicPr preferRelativeResize="0"/>
            <p:nvPr/>
          </p:nvPicPr>
          <p:blipFill rotWithShape="1">
            <a:blip r:embed="rId6">
              <a:alphaModFix/>
            </a:blip>
            <a:srcRect/>
            <a:stretch/>
          </p:blipFill>
          <p:spPr>
            <a:xfrm>
              <a:off x="1166336" y="2711537"/>
              <a:ext cx="270369" cy="2538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65" name="Google Shape;265;p37"/>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66" name="Google Shape;266;p3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67" name="Google Shape;267;p37"/>
          <p:cNvSpPr/>
          <p:nvPr/>
        </p:nvSpPr>
        <p:spPr>
          <a:xfrm>
            <a:off x="2420698" y="1040850"/>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268" name="Google Shape;268;p37"/>
          <p:cNvSpPr/>
          <p:nvPr/>
        </p:nvSpPr>
        <p:spPr>
          <a:xfrm>
            <a:off x="2420698" y="1038575"/>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269" name="Google Shape;269;p37"/>
          <p:cNvSpPr txBox="1"/>
          <p:nvPr/>
        </p:nvSpPr>
        <p:spPr>
          <a:xfrm>
            <a:off x="2140287" y="1418656"/>
            <a:ext cx="5017500" cy="256500"/>
          </a:xfrm>
          <a:prstGeom prst="rect">
            <a:avLst/>
          </a:prstGeom>
          <a:noFill/>
          <a:ln>
            <a:noFill/>
          </a:ln>
        </p:spPr>
        <p:txBody>
          <a:bodyPr spcFirstLastPara="1" wrap="square" lIns="68575" tIns="34275" rIns="68575" bIns="34275" anchor="t" anchorCtr="0">
            <a:spAutoFit/>
          </a:bodyPr>
          <a:lstStyle/>
          <a:p>
            <a:pPr marL="0" marR="0" lvl="0" indent="0" algn="l" rtl="0">
              <a:lnSpc>
                <a:spcPct val="86944"/>
              </a:lnSpc>
              <a:spcBef>
                <a:spcPts val="0"/>
              </a:spcBef>
              <a:spcAft>
                <a:spcPts val="0"/>
              </a:spcAft>
              <a:buNone/>
            </a:pPr>
            <a:r>
              <a:rPr lang="fr" sz="1400" b="0" i="0" u="none" strike="noStrike" cap="none">
                <a:solidFill>
                  <a:srgbClr val="171616"/>
                </a:solidFill>
                <a:latin typeface="Calibri"/>
                <a:ea typeface="Calibri"/>
                <a:cs typeface="Calibri"/>
                <a:sym typeface="Calibri"/>
              </a:rPr>
              <a:t>Hartmann coelio : - abaissement angle G et - section AMI à l’origine </a:t>
            </a: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a:off x="3485949" y="1861837"/>
            <a:ext cx="23262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Durée opératoire</a:t>
            </a:r>
            <a:endParaRPr sz="1100" b="0" i="0" u="none" strike="noStrike" cap="none">
              <a:solidFill>
                <a:srgbClr val="000000"/>
              </a:solidFill>
              <a:latin typeface="Arial"/>
              <a:ea typeface="Arial"/>
              <a:cs typeface="Arial"/>
              <a:sym typeface="Arial"/>
            </a:endParaRPr>
          </a:p>
        </p:txBody>
      </p:sp>
      <p:sp>
        <p:nvSpPr>
          <p:cNvPr id="271" name="Google Shape;271;p37"/>
          <p:cNvSpPr txBox="1"/>
          <p:nvPr/>
        </p:nvSpPr>
        <p:spPr>
          <a:xfrm>
            <a:off x="158750" y="680875"/>
            <a:ext cx="8852700" cy="306300"/>
          </a:xfrm>
          <a:prstGeom prst="rect">
            <a:avLst/>
          </a:prstGeom>
          <a:solidFill>
            <a:srgbClr val="D9D2E9"/>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peropératoires</a:t>
            </a:r>
            <a:endParaRPr sz="1800" b="1">
              <a:solidFill>
                <a:schemeClr val="dk1"/>
              </a:solidFill>
              <a:latin typeface="Calibri"/>
              <a:ea typeface="Calibri"/>
              <a:cs typeface="Calibri"/>
              <a:sym typeface="Calibri"/>
            </a:endParaRPr>
          </a:p>
        </p:txBody>
      </p:sp>
      <p:grpSp>
        <p:nvGrpSpPr>
          <p:cNvPr id="272" name="Google Shape;272;p37"/>
          <p:cNvGrpSpPr/>
          <p:nvPr/>
        </p:nvGrpSpPr>
        <p:grpSpPr>
          <a:xfrm>
            <a:off x="154033" y="2051246"/>
            <a:ext cx="8948167" cy="1511029"/>
            <a:chOff x="154033" y="2051246"/>
            <a:chExt cx="8948167" cy="1511029"/>
          </a:xfrm>
        </p:grpSpPr>
        <p:pic>
          <p:nvPicPr>
            <p:cNvPr id="273" name="Google Shape;273;p37"/>
            <p:cNvPicPr preferRelativeResize="0"/>
            <p:nvPr/>
          </p:nvPicPr>
          <p:blipFill>
            <a:blip r:embed="rId4">
              <a:alphaModFix/>
            </a:blip>
            <a:stretch>
              <a:fillRect/>
            </a:stretch>
          </p:blipFill>
          <p:spPr>
            <a:xfrm>
              <a:off x="154033" y="2051246"/>
              <a:ext cx="1405225" cy="1405225"/>
            </a:xfrm>
            <a:prstGeom prst="rect">
              <a:avLst/>
            </a:prstGeom>
            <a:noFill/>
            <a:ln>
              <a:noFill/>
            </a:ln>
          </p:spPr>
        </p:pic>
        <p:grpSp>
          <p:nvGrpSpPr>
            <p:cNvPr id="274" name="Google Shape;274;p37"/>
            <p:cNvGrpSpPr/>
            <p:nvPr/>
          </p:nvGrpSpPr>
          <p:grpSpPr>
            <a:xfrm>
              <a:off x="7397025" y="2114600"/>
              <a:ext cx="1705175" cy="1447675"/>
              <a:chOff x="3162357" y="2231111"/>
              <a:chExt cx="2174136" cy="1845818"/>
            </a:xfrm>
          </p:grpSpPr>
          <p:pic>
            <p:nvPicPr>
              <p:cNvPr id="275" name="Google Shape;275;p37"/>
              <p:cNvPicPr preferRelativeResize="0"/>
              <p:nvPr/>
            </p:nvPicPr>
            <p:blipFill>
              <a:blip r:embed="rId5">
                <a:alphaModFix/>
              </a:blip>
              <a:stretch>
                <a:fillRect/>
              </a:stretch>
            </p:blipFill>
            <p:spPr>
              <a:xfrm>
                <a:off x="3162357" y="2231111"/>
                <a:ext cx="2174136" cy="1845818"/>
              </a:xfrm>
              <a:prstGeom prst="rect">
                <a:avLst/>
              </a:prstGeom>
              <a:noFill/>
              <a:ln>
                <a:noFill/>
              </a:ln>
            </p:spPr>
          </p:pic>
          <p:pic>
            <p:nvPicPr>
              <p:cNvPr id="276" name="Google Shape;276;p37"/>
              <p:cNvPicPr preferRelativeResize="0"/>
              <p:nvPr/>
            </p:nvPicPr>
            <p:blipFill rotWithShape="1">
              <a:blip r:embed="rId6">
                <a:alphaModFix/>
              </a:blip>
              <a:srcRect/>
              <a:stretch/>
            </p:blipFill>
            <p:spPr>
              <a:xfrm>
                <a:off x="3829910" y="3328060"/>
                <a:ext cx="344728" cy="323600"/>
              </a:xfrm>
              <a:prstGeom prst="rect">
                <a:avLst/>
              </a:prstGeom>
              <a:noFill/>
              <a:ln>
                <a:noFill/>
              </a:ln>
            </p:spPr>
          </p:pic>
        </p:grpSp>
        <p:pic>
          <p:nvPicPr>
            <p:cNvPr id="277" name="Google Shape;277;p37"/>
            <p:cNvPicPr preferRelativeResize="0"/>
            <p:nvPr/>
          </p:nvPicPr>
          <p:blipFill rotWithShape="1">
            <a:blip r:embed="rId6">
              <a:alphaModFix/>
            </a:blip>
            <a:srcRect/>
            <a:stretch/>
          </p:blipFill>
          <p:spPr>
            <a:xfrm>
              <a:off x="1166336" y="2711537"/>
              <a:ext cx="270369" cy="253800"/>
            </a:xfrm>
            <a:prstGeom prst="rect">
              <a:avLst/>
            </a:prstGeom>
            <a:noFill/>
            <a:ln>
              <a:noFill/>
            </a:ln>
          </p:spPr>
        </p:pic>
      </p:grpSp>
      <p:sp>
        <p:nvSpPr>
          <p:cNvPr id="278" name="Google Shape;278;p37"/>
          <p:cNvSpPr txBox="1"/>
          <p:nvPr/>
        </p:nvSpPr>
        <p:spPr>
          <a:xfrm>
            <a:off x="1436700" y="2238075"/>
            <a:ext cx="222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b="1">
                <a:solidFill>
                  <a:schemeClr val="dk1"/>
                </a:solidFill>
                <a:latin typeface="Calibri"/>
                <a:ea typeface="Calibri"/>
                <a:cs typeface="Calibri"/>
                <a:sym typeface="Calibri"/>
              </a:rPr>
              <a:t>138 (100-169) min</a:t>
            </a:r>
            <a:endParaRPr sz="2000" b="1">
              <a:solidFill>
                <a:schemeClr val="dk1"/>
              </a:solidFill>
              <a:latin typeface="Calibri"/>
              <a:ea typeface="Calibri"/>
              <a:cs typeface="Calibri"/>
              <a:sym typeface="Calibri"/>
            </a:endParaRPr>
          </a:p>
        </p:txBody>
      </p:sp>
      <p:sp>
        <p:nvSpPr>
          <p:cNvPr id="279" name="Google Shape;279;p37"/>
          <p:cNvSpPr txBox="1"/>
          <p:nvPr/>
        </p:nvSpPr>
        <p:spPr>
          <a:xfrm>
            <a:off x="5486400" y="2238075"/>
            <a:ext cx="2122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b="1">
                <a:solidFill>
                  <a:schemeClr val="dk1"/>
                </a:solidFill>
                <a:latin typeface="Calibri"/>
                <a:ea typeface="Calibri"/>
                <a:cs typeface="Calibri"/>
                <a:sym typeface="Calibri"/>
              </a:rPr>
              <a:t>180 (120-240) min</a:t>
            </a:r>
            <a:endParaRPr sz="2000" b="1">
              <a:solidFill>
                <a:schemeClr val="dk1"/>
              </a:solidFill>
              <a:latin typeface="Calibri"/>
              <a:ea typeface="Calibri"/>
              <a:cs typeface="Calibri"/>
              <a:sym typeface="Calibri"/>
            </a:endParaRPr>
          </a:p>
        </p:txBody>
      </p:sp>
      <p:sp>
        <p:nvSpPr>
          <p:cNvPr id="280" name="Google Shape;280;p37"/>
          <p:cNvSpPr txBox="1"/>
          <p:nvPr/>
        </p:nvSpPr>
        <p:spPr>
          <a:xfrm>
            <a:off x="4080175" y="2268975"/>
            <a:ext cx="1050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i="1">
                <a:solidFill>
                  <a:schemeClr val="dk1"/>
                </a:solidFill>
                <a:latin typeface="Calibri"/>
                <a:ea typeface="Calibri"/>
                <a:cs typeface="Calibri"/>
                <a:sym typeface="Calibri"/>
              </a:rPr>
              <a:t>p = 0.07</a:t>
            </a:r>
            <a:endParaRPr sz="1800" b="1" i="1">
              <a:solidFill>
                <a:schemeClr val="dk1"/>
              </a:solidFill>
              <a:latin typeface="Calibri"/>
              <a:ea typeface="Calibri"/>
              <a:cs typeface="Calibri"/>
              <a:sym typeface="Calibri"/>
            </a:endParaRPr>
          </a:p>
        </p:txBody>
      </p:sp>
      <p:sp>
        <p:nvSpPr>
          <p:cNvPr id="281" name="Google Shape;281;p37"/>
          <p:cNvSpPr txBox="1"/>
          <p:nvPr/>
        </p:nvSpPr>
        <p:spPr>
          <a:xfrm>
            <a:off x="276594" y="1434991"/>
            <a:ext cx="1160100" cy="623400"/>
          </a:xfrm>
          <a:prstGeom prst="rect">
            <a:avLst/>
          </a:prstGeom>
          <a:noFill/>
          <a:ln w="9525" cap="flat" cmpd="sng">
            <a:solidFill>
              <a:srgbClr val="BA0E6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fr" sz="1800" b="1" i="0" u="none" strike="noStrike" cap="none">
                <a:solidFill>
                  <a:srgbClr val="000000"/>
                </a:solidFill>
                <a:latin typeface="Calibri"/>
                <a:ea typeface="Calibri"/>
                <a:cs typeface="Calibri"/>
                <a:sym typeface="Calibri"/>
              </a:rPr>
              <a:t>Hartmann</a:t>
            </a:r>
            <a:endParaRPr sz="1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fr" sz="1800" b="1">
                <a:latin typeface="Calibri"/>
                <a:ea typeface="Calibri"/>
                <a:cs typeface="Calibri"/>
                <a:sym typeface="Calibri"/>
              </a:rPr>
              <a:t>coelio</a:t>
            </a:r>
            <a:endParaRPr sz="1800" b="1">
              <a:latin typeface="Calibri"/>
              <a:ea typeface="Calibri"/>
              <a:cs typeface="Calibri"/>
              <a:sym typeface="Calibri"/>
            </a:endParaRPr>
          </a:p>
        </p:txBody>
      </p:sp>
      <p:sp>
        <p:nvSpPr>
          <p:cNvPr id="282" name="Google Shape;282;p37"/>
          <p:cNvSpPr txBox="1"/>
          <p:nvPr/>
        </p:nvSpPr>
        <p:spPr>
          <a:xfrm>
            <a:off x="7238300" y="1465750"/>
            <a:ext cx="1826100" cy="596100"/>
          </a:xfrm>
          <a:prstGeom prst="rect">
            <a:avLst/>
          </a:prstGeom>
          <a:noFill/>
          <a:ln w="9525" cap="flat" cmpd="sng">
            <a:solidFill>
              <a:srgbClr val="BA0E6E"/>
            </a:solidFill>
            <a:prstDash val="solid"/>
            <a:round/>
            <a:headEnd type="none" w="sm" len="sm"/>
            <a:tailEnd type="none" w="sm" len="sm"/>
          </a:ln>
        </p:spPr>
        <p:txBody>
          <a:bodyPr spcFirstLastPara="1" wrap="square" lIns="36000" tIns="36000" rIns="36000" bIns="36000" anchor="t" anchorCtr="0">
            <a:spAutoFit/>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Résection anastomose laparo</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8"/>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88" name="Google Shape;288;p38"/>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89" name="Google Shape;289;p38"/>
          <p:cNvSpPr/>
          <p:nvPr/>
        </p:nvSpPr>
        <p:spPr>
          <a:xfrm>
            <a:off x="2420698" y="1040850"/>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290" name="Google Shape;290;p38"/>
          <p:cNvSpPr/>
          <p:nvPr/>
        </p:nvSpPr>
        <p:spPr>
          <a:xfrm>
            <a:off x="2420698" y="1038575"/>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291" name="Google Shape;291;p38"/>
          <p:cNvSpPr txBox="1"/>
          <p:nvPr/>
        </p:nvSpPr>
        <p:spPr>
          <a:xfrm>
            <a:off x="2140287" y="1418656"/>
            <a:ext cx="5017500" cy="256500"/>
          </a:xfrm>
          <a:prstGeom prst="rect">
            <a:avLst/>
          </a:prstGeom>
          <a:noFill/>
          <a:ln>
            <a:noFill/>
          </a:ln>
        </p:spPr>
        <p:txBody>
          <a:bodyPr spcFirstLastPara="1" wrap="square" lIns="68575" tIns="34275" rIns="68575" bIns="34275" anchor="t" anchorCtr="0">
            <a:spAutoFit/>
          </a:bodyPr>
          <a:lstStyle/>
          <a:p>
            <a:pPr marL="0" marR="0" lvl="0" indent="0" algn="l" rtl="0">
              <a:lnSpc>
                <a:spcPct val="86944"/>
              </a:lnSpc>
              <a:spcBef>
                <a:spcPts val="0"/>
              </a:spcBef>
              <a:spcAft>
                <a:spcPts val="0"/>
              </a:spcAft>
              <a:buNone/>
            </a:pPr>
            <a:r>
              <a:rPr lang="fr" sz="1400" b="0" i="0" u="none" strike="noStrike" cap="none">
                <a:solidFill>
                  <a:srgbClr val="171616"/>
                </a:solidFill>
                <a:latin typeface="Calibri"/>
                <a:ea typeface="Calibri"/>
                <a:cs typeface="Calibri"/>
                <a:sym typeface="Calibri"/>
              </a:rPr>
              <a:t>Hartmann coelio : - abaissement angle G et - section AMI à l’origine </a:t>
            </a:r>
            <a:endParaRPr sz="1400" b="0" i="0" u="none" strike="noStrike" cap="none">
              <a:solidFill>
                <a:srgbClr val="000000"/>
              </a:solidFill>
              <a:latin typeface="Arial"/>
              <a:ea typeface="Arial"/>
              <a:cs typeface="Arial"/>
              <a:sym typeface="Arial"/>
            </a:endParaRPr>
          </a:p>
        </p:txBody>
      </p:sp>
      <p:sp>
        <p:nvSpPr>
          <p:cNvPr id="292" name="Google Shape;292;p38"/>
          <p:cNvSpPr/>
          <p:nvPr/>
        </p:nvSpPr>
        <p:spPr>
          <a:xfrm>
            <a:off x="3485949" y="1861837"/>
            <a:ext cx="23262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Durée opératoire</a:t>
            </a:r>
            <a:endParaRPr sz="1100" b="0" i="0" u="none" strike="noStrike" cap="none">
              <a:solidFill>
                <a:srgbClr val="000000"/>
              </a:solidFill>
              <a:latin typeface="Arial"/>
              <a:ea typeface="Arial"/>
              <a:cs typeface="Arial"/>
              <a:sym typeface="Arial"/>
            </a:endParaRPr>
          </a:p>
        </p:txBody>
      </p:sp>
      <p:sp>
        <p:nvSpPr>
          <p:cNvPr id="293" name="Google Shape;293;p38"/>
          <p:cNvSpPr/>
          <p:nvPr/>
        </p:nvSpPr>
        <p:spPr>
          <a:xfrm>
            <a:off x="2334600" y="2731549"/>
            <a:ext cx="44226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Drainage</a:t>
            </a:r>
            <a:endParaRPr sz="1100" b="0" i="0" u="none" strike="noStrike" cap="none">
              <a:solidFill>
                <a:srgbClr val="000000"/>
              </a:solidFill>
              <a:latin typeface="Arial"/>
              <a:ea typeface="Arial"/>
              <a:cs typeface="Arial"/>
              <a:sym typeface="Arial"/>
            </a:endParaRPr>
          </a:p>
        </p:txBody>
      </p:sp>
      <p:sp>
        <p:nvSpPr>
          <p:cNvPr id="294" name="Google Shape;294;p38"/>
          <p:cNvSpPr txBox="1"/>
          <p:nvPr/>
        </p:nvSpPr>
        <p:spPr>
          <a:xfrm>
            <a:off x="158750" y="680875"/>
            <a:ext cx="8852700" cy="306300"/>
          </a:xfrm>
          <a:prstGeom prst="rect">
            <a:avLst/>
          </a:prstGeom>
          <a:solidFill>
            <a:srgbClr val="D9D2E9"/>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peropératoires</a:t>
            </a:r>
            <a:endParaRPr sz="1800" b="1">
              <a:solidFill>
                <a:schemeClr val="dk1"/>
              </a:solidFill>
              <a:latin typeface="Calibri"/>
              <a:ea typeface="Calibri"/>
              <a:cs typeface="Calibri"/>
              <a:sym typeface="Calibri"/>
            </a:endParaRPr>
          </a:p>
        </p:txBody>
      </p:sp>
      <p:grpSp>
        <p:nvGrpSpPr>
          <p:cNvPr id="295" name="Google Shape;295;p38"/>
          <p:cNvGrpSpPr/>
          <p:nvPr/>
        </p:nvGrpSpPr>
        <p:grpSpPr>
          <a:xfrm>
            <a:off x="154033" y="2051246"/>
            <a:ext cx="8948167" cy="1511029"/>
            <a:chOff x="154033" y="2051246"/>
            <a:chExt cx="8948167" cy="1511029"/>
          </a:xfrm>
        </p:grpSpPr>
        <p:pic>
          <p:nvPicPr>
            <p:cNvPr id="296" name="Google Shape;296;p38"/>
            <p:cNvPicPr preferRelativeResize="0"/>
            <p:nvPr/>
          </p:nvPicPr>
          <p:blipFill>
            <a:blip r:embed="rId4">
              <a:alphaModFix/>
            </a:blip>
            <a:stretch>
              <a:fillRect/>
            </a:stretch>
          </p:blipFill>
          <p:spPr>
            <a:xfrm>
              <a:off x="154033" y="2051246"/>
              <a:ext cx="1405225" cy="1405225"/>
            </a:xfrm>
            <a:prstGeom prst="rect">
              <a:avLst/>
            </a:prstGeom>
            <a:noFill/>
            <a:ln>
              <a:noFill/>
            </a:ln>
          </p:spPr>
        </p:pic>
        <p:grpSp>
          <p:nvGrpSpPr>
            <p:cNvPr id="297" name="Google Shape;297;p38"/>
            <p:cNvGrpSpPr/>
            <p:nvPr/>
          </p:nvGrpSpPr>
          <p:grpSpPr>
            <a:xfrm>
              <a:off x="7397025" y="2114600"/>
              <a:ext cx="1705175" cy="1447675"/>
              <a:chOff x="3162357" y="2231111"/>
              <a:chExt cx="2174136" cy="1845818"/>
            </a:xfrm>
          </p:grpSpPr>
          <p:pic>
            <p:nvPicPr>
              <p:cNvPr id="298" name="Google Shape;298;p38"/>
              <p:cNvPicPr preferRelativeResize="0"/>
              <p:nvPr/>
            </p:nvPicPr>
            <p:blipFill>
              <a:blip r:embed="rId5">
                <a:alphaModFix/>
              </a:blip>
              <a:stretch>
                <a:fillRect/>
              </a:stretch>
            </p:blipFill>
            <p:spPr>
              <a:xfrm>
                <a:off x="3162357" y="2231111"/>
                <a:ext cx="2174136" cy="1845818"/>
              </a:xfrm>
              <a:prstGeom prst="rect">
                <a:avLst/>
              </a:prstGeom>
              <a:noFill/>
              <a:ln>
                <a:noFill/>
              </a:ln>
            </p:spPr>
          </p:pic>
          <p:pic>
            <p:nvPicPr>
              <p:cNvPr id="299" name="Google Shape;299;p38"/>
              <p:cNvPicPr preferRelativeResize="0"/>
              <p:nvPr/>
            </p:nvPicPr>
            <p:blipFill rotWithShape="1">
              <a:blip r:embed="rId6">
                <a:alphaModFix/>
              </a:blip>
              <a:srcRect/>
              <a:stretch/>
            </p:blipFill>
            <p:spPr>
              <a:xfrm>
                <a:off x="3829910" y="3328060"/>
                <a:ext cx="344728" cy="323600"/>
              </a:xfrm>
              <a:prstGeom prst="rect">
                <a:avLst/>
              </a:prstGeom>
              <a:noFill/>
              <a:ln>
                <a:noFill/>
              </a:ln>
            </p:spPr>
          </p:pic>
        </p:grpSp>
        <p:pic>
          <p:nvPicPr>
            <p:cNvPr id="300" name="Google Shape;300;p38"/>
            <p:cNvPicPr preferRelativeResize="0"/>
            <p:nvPr/>
          </p:nvPicPr>
          <p:blipFill rotWithShape="1">
            <a:blip r:embed="rId6">
              <a:alphaModFix/>
            </a:blip>
            <a:srcRect/>
            <a:stretch/>
          </p:blipFill>
          <p:spPr>
            <a:xfrm>
              <a:off x="1166336" y="2711537"/>
              <a:ext cx="270369" cy="253800"/>
            </a:xfrm>
            <a:prstGeom prst="rect">
              <a:avLst/>
            </a:prstGeom>
            <a:noFill/>
            <a:ln>
              <a:noFill/>
            </a:ln>
          </p:spPr>
        </p:pic>
      </p:grpSp>
      <p:sp>
        <p:nvSpPr>
          <p:cNvPr id="301" name="Google Shape;301;p38"/>
          <p:cNvSpPr txBox="1"/>
          <p:nvPr/>
        </p:nvSpPr>
        <p:spPr>
          <a:xfrm>
            <a:off x="2027725" y="2300425"/>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latin typeface="Calibri"/>
                <a:ea typeface="Calibri"/>
                <a:cs typeface="Calibri"/>
                <a:sym typeface="Calibri"/>
              </a:rPr>
              <a:t>138 (100-169) min</a:t>
            </a:r>
            <a:endParaRPr>
              <a:solidFill>
                <a:schemeClr val="dk1"/>
              </a:solidFill>
              <a:latin typeface="Calibri"/>
              <a:ea typeface="Calibri"/>
              <a:cs typeface="Calibri"/>
              <a:sym typeface="Calibri"/>
            </a:endParaRPr>
          </a:p>
        </p:txBody>
      </p:sp>
      <p:sp>
        <p:nvSpPr>
          <p:cNvPr id="302" name="Google Shape;302;p38"/>
          <p:cNvSpPr txBox="1"/>
          <p:nvPr/>
        </p:nvSpPr>
        <p:spPr>
          <a:xfrm>
            <a:off x="5486400" y="2300425"/>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latin typeface="Calibri"/>
                <a:ea typeface="Calibri"/>
                <a:cs typeface="Calibri"/>
                <a:sym typeface="Calibri"/>
              </a:rPr>
              <a:t>180 (120-240) min</a:t>
            </a:r>
            <a:endParaRPr>
              <a:solidFill>
                <a:schemeClr val="dk1"/>
              </a:solidFill>
              <a:latin typeface="Calibri"/>
              <a:ea typeface="Calibri"/>
              <a:cs typeface="Calibri"/>
              <a:sym typeface="Calibri"/>
            </a:endParaRPr>
          </a:p>
        </p:txBody>
      </p:sp>
      <p:sp>
        <p:nvSpPr>
          <p:cNvPr id="303" name="Google Shape;303;p38"/>
          <p:cNvSpPr txBox="1"/>
          <p:nvPr/>
        </p:nvSpPr>
        <p:spPr>
          <a:xfrm>
            <a:off x="4080175" y="2268975"/>
            <a:ext cx="4747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i="1">
                <a:solidFill>
                  <a:schemeClr val="dk1"/>
                </a:solidFill>
                <a:latin typeface="Calibri"/>
                <a:ea typeface="Calibri"/>
                <a:cs typeface="Calibri"/>
                <a:sym typeface="Calibri"/>
              </a:rPr>
              <a:t>p = 0.07</a:t>
            </a:r>
            <a:endParaRPr sz="1500" b="1" i="1">
              <a:solidFill>
                <a:schemeClr val="dk1"/>
              </a:solidFill>
              <a:latin typeface="Calibri"/>
              <a:ea typeface="Calibri"/>
              <a:cs typeface="Calibri"/>
              <a:sym typeface="Calibri"/>
            </a:endParaRPr>
          </a:p>
        </p:txBody>
      </p:sp>
      <p:sp>
        <p:nvSpPr>
          <p:cNvPr id="304" name="Google Shape;304;p38"/>
          <p:cNvSpPr txBox="1"/>
          <p:nvPr/>
        </p:nvSpPr>
        <p:spPr>
          <a:xfrm>
            <a:off x="2503125" y="3063288"/>
            <a:ext cx="1535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b="1">
                <a:solidFill>
                  <a:schemeClr val="dk1"/>
                </a:solidFill>
                <a:latin typeface="Calibri"/>
                <a:ea typeface="Calibri"/>
                <a:cs typeface="Calibri"/>
                <a:sym typeface="Calibri"/>
              </a:rPr>
              <a:t>92%</a:t>
            </a:r>
            <a:endParaRPr sz="2400" b="1">
              <a:solidFill>
                <a:schemeClr val="dk1"/>
              </a:solidFill>
              <a:latin typeface="Calibri"/>
              <a:ea typeface="Calibri"/>
              <a:cs typeface="Calibri"/>
              <a:sym typeface="Calibri"/>
            </a:endParaRPr>
          </a:p>
        </p:txBody>
      </p:sp>
      <p:sp>
        <p:nvSpPr>
          <p:cNvPr id="305" name="Google Shape;305;p38"/>
          <p:cNvSpPr txBox="1"/>
          <p:nvPr/>
        </p:nvSpPr>
        <p:spPr>
          <a:xfrm>
            <a:off x="5812150" y="3077400"/>
            <a:ext cx="796500" cy="505800"/>
          </a:xfrm>
          <a:prstGeom prst="rect">
            <a:avLst/>
          </a:prstGeom>
          <a:noFill/>
          <a:ln>
            <a:noFill/>
          </a:ln>
        </p:spPr>
        <p:txBody>
          <a:bodyPr spcFirstLastPara="1" wrap="square" lIns="91425" tIns="91425" rIns="91425" bIns="91425" anchor="t" anchorCtr="0">
            <a:spAutoFit/>
          </a:bodyPr>
          <a:lstStyle/>
          <a:p>
            <a:pPr marL="0" lvl="0" indent="0" algn="ctr" rtl="0">
              <a:lnSpc>
                <a:spcPct val="86944"/>
              </a:lnSpc>
              <a:spcBef>
                <a:spcPts val="0"/>
              </a:spcBef>
              <a:spcAft>
                <a:spcPts val="0"/>
              </a:spcAft>
              <a:buNone/>
            </a:pPr>
            <a:r>
              <a:rPr lang="fr" sz="2400" b="1">
                <a:solidFill>
                  <a:schemeClr val="dk1"/>
                </a:solidFill>
                <a:latin typeface="Calibri"/>
                <a:ea typeface="Calibri"/>
                <a:cs typeface="Calibri"/>
                <a:sym typeface="Calibri"/>
              </a:rPr>
              <a:t>82%</a:t>
            </a:r>
            <a:endParaRPr sz="2400" b="1"/>
          </a:p>
        </p:txBody>
      </p:sp>
      <p:sp>
        <p:nvSpPr>
          <p:cNvPr id="306" name="Google Shape;306;p38"/>
          <p:cNvSpPr txBox="1"/>
          <p:nvPr/>
        </p:nvSpPr>
        <p:spPr>
          <a:xfrm>
            <a:off x="3085100" y="3091488"/>
            <a:ext cx="2814600" cy="425700"/>
          </a:xfrm>
          <a:prstGeom prst="rect">
            <a:avLst/>
          </a:prstGeom>
          <a:noFill/>
          <a:ln>
            <a:noFill/>
          </a:ln>
        </p:spPr>
        <p:txBody>
          <a:bodyPr spcFirstLastPara="1" wrap="square" lIns="91425" tIns="91425" rIns="91425" bIns="91425" anchor="t" anchorCtr="0">
            <a:spAutoFit/>
          </a:bodyPr>
          <a:lstStyle/>
          <a:p>
            <a:pPr marL="0" lvl="0" indent="0" algn="ctr" rtl="0">
              <a:lnSpc>
                <a:spcPct val="86944"/>
              </a:lnSpc>
              <a:spcBef>
                <a:spcPts val="0"/>
              </a:spcBef>
              <a:spcAft>
                <a:spcPts val="0"/>
              </a:spcAft>
              <a:buNone/>
            </a:pPr>
            <a:r>
              <a:rPr lang="fr" sz="1800" b="1" i="1">
                <a:solidFill>
                  <a:schemeClr val="dk1"/>
                </a:solidFill>
                <a:latin typeface="Calibri"/>
                <a:ea typeface="Calibri"/>
                <a:cs typeface="Calibri"/>
                <a:sym typeface="Calibri"/>
              </a:rPr>
              <a:t>p = 0.03</a:t>
            </a:r>
            <a:endParaRPr sz="1800" i="1">
              <a:solidFill>
                <a:schemeClr val="dk1"/>
              </a:solidFill>
            </a:endParaRPr>
          </a:p>
        </p:txBody>
      </p:sp>
      <p:sp>
        <p:nvSpPr>
          <p:cNvPr id="307" name="Google Shape;307;p38"/>
          <p:cNvSpPr txBox="1"/>
          <p:nvPr/>
        </p:nvSpPr>
        <p:spPr>
          <a:xfrm>
            <a:off x="276594" y="1434991"/>
            <a:ext cx="1160100" cy="623400"/>
          </a:xfrm>
          <a:prstGeom prst="rect">
            <a:avLst/>
          </a:prstGeom>
          <a:noFill/>
          <a:ln w="9525" cap="flat" cmpd="sng">
            <a:solidFill>
              <a:srgbClr val="BA0E6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fr" sz="1800" b="1" i="0" u="none" strike="noStrike" cap="none">
                <a:solidFill>
                  <a:srgbClr val="000000"/>
                </a:solidFill>
                <a:latin typeface="Calibri"/>
                <a:ea typeface="Calibri"/>
                <a:cs typeface="Calibri"/>
                <a:sym typeface="Calibri"/>
              </a:rPr>
              <a:t>Hartmann</a:t>
            </a:r>
            <a:endParaRPr sz="1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fr" sz="1800" b="1">
                <a:latin typeface="Calibri"/>
                <a:ea typeface="Calibri"/>
                <a:cs typeface="Calibri"/>
                <a:sym typeface="Calibri"/>
              </a:rPr>
              <a:t>coelio</a:t>
            </a:r>
            <a:endParaRPr sz="1800" b="1">
              <a:latin typeface="Calibri"/>
              <a:ea typeface="Calibri"/>
              <a:cs typeface="Calibri"/>
              <a:sym typeface="Calibri"/>
            </a:endParaRPr>
          </a:p>
        </p:txBody>
      </p:sp>
      <p:sp>
        <p:nvSpPr>
          <p:cNvPr id="308" name="Google Shape;308;p38"/>
          <p:cNvSpPr txBox="1"/>
          <p:nvPr/>
        </p:nvSpPr>
        <p:spPr>
          <a:xfrm>
            <a:off x="7238300" y="1465750"/>
            <a:ext cx="1826100" cy="596100"/>
          </a:xfrm>
          <a:prstGeom prst="rect">
            <a:avLst/>
          </a:prstGeom>
          <a:noFill/>
          <a:ln w="9525" cap="flat" cmpd="sng">
            <a:solidFill>
              <a:srgbClr val="BA0E6E"/>
            </a:solidFill>
            <a:prstDash val="solid"/>
            <a:round/>
            <a:headEnd type="none" w="sm" len="sm"/>
            <a:tailEnd type="none" w="sm" len="sm"/>
          </a:ln>
        </p:spPr>
        <p:txBody>
          <a:bodyPr spcFirstLastPara="1" wrap="square" lIns="36000" tIns="36000" rIns="36000" bIns="36000" anchor="t" anchorCtr="0">
            <a:spAutoFit/>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Résection anastomose laparo</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aphicFrame>
        <p:nvGraphicFramePr>
          <p:cNvPr id="313" name="Google Shape;313;p39"/>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14" name="Google Shape;314;p39"/>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15" name="Google Shape;315;p39"/>
          <p:cNvSpPr/>
          <p:nvPr/>
        </p:nvSpPr>
        <p:spPr>
          <a:xfrm>
            <a:off x="2420698" y="1040850"/>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316" name="Google Shape;316;p39"/>
          <p:cNvSpPr/>
          <p:nvPr/>
        </p:nvSpPr>
        <p:spPr>
          <a:xfrm>
            <a:off x="2420698" y="1038575"/>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Dissections</a:t>
            </a:r>
            <a:endParaRPr sz="1100" b="0" i="0" u="none" strike="noStrike" cap="none">
              <a:solidFill>
                <a:srgbClr val="000000"/>
              </a:solidFill>
              <a:latin typeface="Arial"/>
              <a:ea typeface="Arial"/>
              <a:cs typeface="Arial"/>
              <a:sym typeface="Arial"/>
            </a:endParaRPr>
          </a:p>
        </p:txBody>
      </p:sp>
      <p:sp>
        <p:nvSpPr>
          <p:cNvPr id="317" name="Google Shape;317;p39"/>
          <p:cNvSpPr txBox="1"/>
          <p:nvPr/>
        </p:nvSpPr>
        <p:spPr>
          <a:xfrm>
            <a:off x="2140287" y="1418656"/>
            <a:ext cx="5017500" cy="256500"/>
          </a:xfrm>
          <a:prstGeom prst="rect">
            <a:avLst/>
          </a:prstGeom>
          <a:noFill/>
          <a:ln>
            <a:noFill/>
          </a:ln>
        </p:spPr>
        <p:txBody>
          <a:bodyPr spcFirstLastPara="1" wrap="square" lIns="68575" tIns="34275" rIns="68575" bIns="34275" anchor="t" anchorCtr="0">
            <a:spAutoFit/>
          </a:bodyPr>
          <a:lstStyle/>
          <a:p>
            <a:pPr marL="0" marR="0" lvl="0" indent="0" algn="l" rtl="0">
              <a:lnSpc>
                <a:spcPct val="86944"/>
              </a:lnSpc>
              <a:spcBef>
                <a:spcPts val="0"/>
              </a:spcBef>
              <a:spcAft>
                <a:spcPts val="0"/>
              </a:spcAft>
              <a:buNone/>
            </a:pPr>
            <a:r>
              <a:rPr lang="fr" sz="1400" b="0" i="0" u="none" strike="noStrike" cap="none">
                <a:solidFill>
                  <a:srgbClr val="171616"/>
                </a:solidFill>
                <a:latin typeface="Calibri"/>
                <a:ea typeface="Calibri"/>
                <a:cs typeface="Calibri"/>
                <a:sym typeface="Calibri"/>
              </a:rPr>
              <a:t>Hartmann coelio : - abaissement angle G et - section AMI à l’origine </a:t>
            </a:r>
            <a:endParaRPr sz="1400" b="0" i="0" u="none" strike="noStrike" cap="none">
              <a:solidFill>
                <a:srgbClr val="000000"/>
              </a:solidFill>
              <a:latin typeface="Arial"/>
              <a:ea typeface="Arial"/>
              <a:cs typeface="Arial"/>
              <a:sym typeface="Arial"/>
            </a:endParaRPr>
          </a:p>
        </p:txBody>
      </p:sp>
      <p:sp>
        <p:nvSpPr>
          <p:cNvPr id="318" name="Google Shape;318;p39"/>
          <p:cNvSpPr/>
          <p:nvPr/>
        </p:nvSpPr>
        <p:spPr>
          <a:xfrm>
            <a:off x="3485949" y="1861837"/>
            <a:ext cx="23262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Durée opératoire</a:t>
            </a:r>
            <a:endParaRPr sz="1100" b="0" i="0" u="none" strike="noStrike" cap="none">
              <a:solidFill>
                <a:srgbClr val="000000"/>
              </a:solidFill>
              <a:latin typeface="Arial"/>
              <a:ea typeface="Arial"/>
              <a:cs typeface="Arial"/>
              <a:sym typeface="Arial"/>
            </a:endParaRPr>
          </a:p>
        </p:txBody>
      </p:sp>
      <p:sp>
        <p:nvSpPr>
          <p:cNvPr id="319" name="Google Shape;319;p39"/>
          <p:cNvSpPr/>
          <p:nvPr/>
        </p:nvSpPr>
        <p:spPr>
          <a:xfrm>
            <a:off x="2334600" y="2731549"/>
            <a:ext cx="44226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Drainage</a:t>
            </a:r>
            <a:endParaRPr sz="1100" b="0" i="0" u="none" strike="noStrike" cap="none">
              <a:solidFill>
                <a:srgbClr val="000000"/>
              </a:solidFill>
              <a:latin typeface="Arial"/>
              <a:ea typeface="Arial"/>
              <a:cs typeface="Arial"/>
              <a:sym typeface="Arial"/>
            </a:endParaRPr>
          </a:p>
        </p:txBody>
      </p:sp>
      <p:sp>
        <p:nvSpPr>
          <p:cNvPr id="320" name="Google Shape;320;p39"/>
          <p:cNvSpPr txBox="1"/>
          <p:nvPr/>
        </p:nvSpPr>
        <p:spPr>
          <a:xfrm>
            <a:off x="158750" y="680875"/>
            <a:ext cx="8852700" cy="306300"/>
          </a:xfrm>
          <a:prstGeom prst="rect">
            <a:avLst/>
          </a:prstGeom>
          <a:solidFill>
            <a:srgbClr val="D9D2E9"/>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peropératoires</a:t>
            </a:r>
            <a:endParaRPr sz="1800" b="1">
              <a:solidFill>
                <a:schemeClr val="dk1"/>
              </a:solidFill>
              <a:latin typeface="Calibri"/>
              <a:ea typeface="Calibri"/>
              <a:cs typeface="Calibri"/>
              <a:sym typeface="Calibri"/>
            </a:endParaRPr>
          </a:p>
        </p:txBody>
      </p:sp>
      <p:grpSp>
        <p:nvGrpSpPr>
          <p:cNvPr id="321" name="Google Shape;321;p39"/>
          <p:cNvGrpSpPr/>
          <p:nvPr/>
        </p:nvGrpSpPr>
        <p:grpSpPr>
          <a:xfrm>
            <a:off x="154033" y="2051246"/>
            <a:ext cx="8948167" cy="1511029"/>
            <a:chOff x="154033" y="2051246"/>
            <a:chExt cx="8948167" cy="1511029"/>
          </a:xfrm>
        </p:grpSpPr>
        <p:pic>
          <p:nvPicPr>
            <p:cNvPr id="322" name="Google Shape;322;p39"/>
            <p:cNvPicPr preferRelativeResize="0"/>
            <p:nvPr/>
          </p:nvPicPr>
          <p:blipFill>
            <a:blip r:embed="rId4">
              <a:alphaModFix/>
            </a:blip>
            <a:stretch>
              <a:fillRect/>
            </a:stretch>
          </p:blipFill>
          <p:spPr>
            <a:xfrm>
              <a:off x="154033" y="2051246"/>
              <a:ext cx="1405225" cy="1405225"/>
            </a:xfrm>
            <a:prstGeom prst="rect">
              <a:avLst/>
            </a:prstGeom>
            <a:noFill/>
            <a:ln>
              <a:noFill/>
            </a:ln>
          </p:spPr>
        </p:pic>
        <p:grpSp>
          <p:nvGrpSpPr>
            <p:cNvPr id="323" name="Google Shape;323;p39"/>
            <p:cNvGrpSpPr/>
            <p:nvPr/>
          </p:nvGrpSpPr>
          <p:grpSpPr>
            <a:xfrm>
              <a:off x="7397025" y="2114600"/>
              <a:ext cx="1705175" cy="1447675"/>
              <a:chOff x="3162357" y="2231111"/>
              <a:chExt cx="2174136" cy="1845818"/>
            </a:xfrm>
          </p:grpSpPr>
          <p:pic>
            <p:nvPicPr>
              <p:cNvPr id="324" name="Google Shape;324;p39"/>
              <p:cNvPicPr preferRelativeResize="0"/>
              <p:nvPr/>
            </p:nvPicPr>
            <p:blipFill>
              <a:blip r:embed="rId5">
                <a:alphaModFix/>
              </a:blip>
              <a:stretch>
                <a:fillRect/>
              </a:stretch>
            </p:blipFill>
            <p:spPr>
              <a:xfrm>
                <a:off x="3162357" y="2231111"/>
                <a:ext cx="2174136" cy="1845818"/>
              </a:xfrm>
              <a:prstGeom prst="rect">
                <a:avLst/>
              </a:prstGeom>
              <a:noFill/>
              <a:ln>
                <a:noFill/>
              </a:ln>
            </p:spPr>
          </p:pic>
          <p:pic>
            <p:nvPicPr>
              <p:cNvPr id="325" name="Google Shape;325;p39"/>
              <p:cNvPicPr preferRelativeResize="0"/>
              <p:nvPr/>
            </p:nvPicPr>
            <p:blipFill rotWithShape="1">
              <a:blip r:embed="rId6">
                <a:alphaModFix/>
              </a:blip>
              <a:srcRect/>
              <a:stretch/>
            </p:blipFill>
            <p:spPr>
              <a:xfrm>
                <a:off x="3829910" y="3328060"/>
                <a:ext cx="344728" cy="323600"/>
              </a:xfrm>
              <a:prstGeom prst="rect">
                <a:avLst/>
              </a:prstGeom>
              <a:noFill/>
              <a:ln>
                <a:noFill/>
              </a:ln>
            </p:spPr>
          </p:pic>
        </p:grpSp>
        <p:pic>
          <p:nvPicPr>
            <p:cNvPr id="326" name="Google Shape;326;p39"/>
            <p:cNvPicPr preferRelativeResize="0"/>
            <p:nvPr/>
          </p:nvPicPr>
          <p:blipFill rotWithShape="1">
            <a:blip r:embed="rId6">
              <a:alphaModFix/>
            </a:blip>
            <a:srcRect/>
            <a:stretch/>
          </p:blipFill>
          <p:spPr>
            <a:xfrm>
              <a:off x="1166336" y="2711537"/>
              <a:ext cx="270369" cy="253800"/>
            </a:xfrm>
            <a:prstGeom prst="rect">
              <a:avLst/>
            </a:prstGeom>
            <a:noFill/>
            <a:ln>
              <a:noFill/>
            </a:ln>
          </p:spPr>
        </p:pic>
      </p:grpSp>
      <p:sp>
        <p:nvSpPr>
          <p:cNvPr id="327" name="Google Shape;327;p39"/>
          <p:cNvSpPr txBox="1"/>
          <p:nvPr/>
        </p:nvSpPr>
        <p:spPr>
          <a:xfrm>
            <a:off x="2027725" y="2300425"/>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latin typeface="Calibri"/>
                <a:ea typeface="Calibri"/>
                <a:cs typeface="Calibri"/>
                <a:sym typeface="Calibri"/>
              </a:rPr>
              <a:t>138 (100-169) min</a:t>
            </a:r>
            <a:endParaRPr>
              <a:solidFill>
                <a:schemeClr val="dk1"/>
              </a:solidFill>
              <a:latin typeface="Calibri"/>
              <a:ea typeface="Calibri"/>
              <a:cs typeface="Calibri"/>
              <a:sym typeface="Calibri"/>
            </a:endParaRPr>
          </a:p>
        </p:txBody>
      </p:sp>
      <p:sp>
        <p:nvSpPr>
          <p:cNvPr id="328" name="Google Shape;328;p39"/>
          <p:cNvSpPr txBox="1"/>
          <p:nvPr/>
        </p:nvSpPr>
        <p:spPr>
          <a:xfrm>
            <a:off x="5486400" y="2300425"/>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latin typeface="Calibri"/>
                <a:ea typeface="Calibri"/>
                <a:cs typeface="Calibri"/>
                <a:sym typeface="Calibri"/>
              </a:rPr>
              <a:t>180 (120-240) min</a:t>
            </a:r>
            <a:endParaRPr>
              <a:solidFill>
                <a:schemeClr val="dk1"/>
              </a:solidFill>
              <a:latin typeface="Calibri"/>
              <a:ea typeface="Calibri"/>
              <a:cs typeface="Calibri"/>
              <a:sym typeface="Calibri"/>
            </a:endParaRPr>
          </a:p>
        </p:txBody>
      </p:sp>
      <p:sp>
        <p:nvSpPr>
          <p:cNvPr id="329" name="Google Shape;329;p39"/>
          <p:cNvSpPr txBox="1"/>
          <p:nvPr/>
        </p:nvSpPr>
        <p:spPr>
          <a:xfrm>
            <a:off x="4080175" y="2268975"/>
            <a:ext cx="4747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i="1">
                <a:solidFill>
                  <a:schemeClr val="dk1"/>
                </a:solidFill>
                <a:latin typeface="Calibri"/>
                <a:ea typeface="Calibri"/>
                <a:cs typeface="Calibri"/>
                <a:sym typeface="Calibri"/>
              </a:rPr>
              <a:t>p = 0.07</a:t>
            </a:r>
            <a:endParaRPr sz="1500" b="1" i="1">
              <a:solidFill>
                <a:schemeClr val="dk1"/>
              </a:solidFill>
              <a:latin typeface="Calibri"/>
              <a:ea typeface="Calibri"/>
              <a:cs typeface="Calibri"/>
              <a:sym typeface="Calibri"/>
            </a:endParaRPr>
          </a:p>
        </p:txBody>
      </p:sp>
      <p:sp>
        <p:nvSpPr>
          <p:cNvPr id="330" name="Google Shape;330;p39"/>
          <p:cNvSpPr txBox="1"/>
          <p:nvPr/>
        </p:nvSpPr>
        <p:spPr>
          <a:xfrm>
            <a:off x="2503125" y="3063288"/>
            <a:ext cx="153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latin typeface="Calibri"/>
                <a:ea typeface="Calibri"/>
                <a:cs typeface="Calibri"/>
                <a:sym typeface="Calibri"/>
              </a:rPr>
              <a:t>92%</a:t>
            </a:r>
            <a:endParaRPr>
              <a:solidFill>
                <a:schemeClr val="dk1"/>
              </a:solidFill>
              <a:latin typeface="Calibri"/>
              <a:ea typeface="Calibri"/>
              <a:cs typeface="Calibri"/>
              <a:sym typeface="Calibri"/>
            </a:endParaRPr>
          </a:p>
        </p:txBody>
      </p:sp>
      <p:sp>
        <p:nvSpPr>
          <p:cNvPr id="331" name="Google Shape;331;p39"/>
          <p:cNvSpPr txBox="1"/>
          <p:nvPr/>
        </p:nvSpPr>
        <p:spPr>
          <a:xfrm>
            <a:off x="5899650" y="3077388"/>
            <a:ext cx="708900" cy="372000"/>
          </a:xfrm>
          <a:prstGeom prst="rect">
            <a:avLst/>
          </a:prstGeom>
          <a:noFill/>
          <a:ln>
            <a:noFill/>
          </a:ln>
        </p:spPr>
        <p:txBody>
          <a:bodyPr spcFirstLastPara="1" wrap="square" lIns="91425" tIns="91425" rIns="91425" bIns="91425" anchor="t" anchorCtr="0">
            <a:spAutoFit/>
          </a:bodyPr>
          <a:lstStyle/>
          <a:p>
            <a:pPr marL="0" lvl="0" indent="0" algn="ctr" rtl="0">
              <a:lnSpc>
                <a:spcPct val="86944"/>
              </a:lnSpc>
              <a:spcBef>
                <a:spcPts val="0"/>
              </a:spcBef>
              <a:spcAft>
                <a:spcPts val="0"/>
              </a:spcAft>
              <a:buNone/>
            </a:pPr>
            <a:r>
              <a:rPr lang="fr">
                <a:solidFill>
                  <a:schemeClr val="dk1"/>
                </a:solidFill>
                <a:latin typeface="Calibri"/>
                <a:ea typeface="Calibri"/>
                <a:cs typeface="Calibri"/>
                <a:sym typeface="Calibri"/>
              </a:rPr>
              <a:t>82%</a:t>
            </a:r>
            <a:endParaRPr/>
          </a:p>
        </p:txBody>
      </p:sp>
      <p:sp>
        <p:nvSpPr>
          <p:cNvPr id="332" name="Google Shape;332;p39"/>
          <p:cNvSpPr txBox="1"/>
          <p:nvPr/>
        </p:nvSpPr>
        <p:spPr>
          <a:xfrm>
            <a:off x="3085100" y="3091488"/>
            <a:ext cx="2814600" cy="372000"/>
          </a:xfrm>
          <a:prstGeom prst="rect">
            <a:avLst/>
          </a:prstGeom>
          <a:noFill/>
          <a:ln>
            <a:noFill/>
          </a:ln>
        </p:spPr>
        <p:txBody>
          <a:bodyPr spcFirstLastPara="1" wrap="square" lIns="91425" tIns="91425" rIns="91425" bIns="91425" anchor="t" anchorCtr="0">
            <a:spAutoFit/>
          </a:bodyPr>
          <a:lstStyle/>
          <a:p>
            <a:pPr marL="0" lvl="0" indent="0" algn="ctr" rtl="0">
              <a:lnSpc>
                <a:spcPct val="86944"/>
              </a:lnSpc>
              <a:spcBef>
                <a:spcPts val="0"/>
              </a:spcBef>
              <a:spcAft>
                <a:spcPts val="0"/>
              </a:spcAft>
              <a:buNone/>
            </a:pPr>
            <a:r>
              <a:rPr lang="fr" b="1" i="1">
                <a:solidFill>
                  <a:schemeClr val="dk1"/>
                </a:solidFill>
                <a:latin typeface="Calibri"/>
                <a:ea typeface="Calibri"/>
                <a:cs typeface="Calibri"/>
                <a:sym typeface="Calibri"/>
              </a:rPr>
              <a:t>p = 0.03</a:t>
            </a:r>
            <a:endParaRPr sz="1100" i="1">
              <a:solidFill>
                <a:schemeClr val="dk1"/>
              </a:solidFill>
            </a:endParaRPr>
          </a:p>
        </p:txBody>
      </p:sp>
      <p:sp>
        <p:nvSpPr>
          <p:cNvPr id="333" name="Google Shape;333;p39"/>
          <p:cNvSpPr/>
          <p:nvPr/>
        </p:nvSpPr>
        <p:spPr>
          <a:xfrm>
            <a:off x="2635454" y="3607923"/>
            <a:ext cx="42813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171616"/>
                </a:solidFill>
                <a:latin typeface="Calibri"/>
                <a:ea typeface="Calibri"/>
                <a:cs typeface="Calibri"/>
                <a:sym typeface="Calibri"/>
              </a:rPr>
              <a:t>Conversion</a:t>
            </a:r>
            <a:endParaRPr sz="1100"/>
          </a:p>
        </p:txBody>
      </p:sp>
      <p:sp>
        <p:nvSpPr>
          <p:cNvPr id="334" name="Google Shape;334;p39"/>
          <p:cNvSpPr txBox="1"/>
          <p:nvPr/>
        </p:nvSpPr>
        <p:spPr>
          <a:xfrm>
            <a:off x="2503125" y="3656750"/>
            <a:ext cx="830400" cy="559500"/>
          </a:xfrm>
          <a:prstGeom prst="rect">
            <a:avLst/>
          </a:prstGeom>
          <a:noFill/>
          <a:ln>
            <a:noFill/>
          </a:ln>
        </p:spPr>
        <p:txBody>
          <a:bodyPr spcFirstLastPara="1" wrap="square" lIns="91425" tIns="91425" rIns="91425" bIns="91425" anchor="t" anchorCtr="0">
            <a:spAutoFit/>
          </a:bodyPr>
          <a:lstStyle/>
          <a:p>
            <a:pPr marL="0" lvl="0" indent="0" algn="ctr" rtl="0">
              <a:lnSpc>
                <a:spcPct val="86944"/>
              </a:lnSpc>
              <a:spcBef>
                <a:spcPts val="0"/>
              </a:spcBef>
              <a:spcAft>
                <a:spcPts val="0"/>
              </a:spcAft>
              <a:buNone/>
            </a:pPr>
            <a:r>
              <a:rPr lang="fr" sz="2800" b="1">
                <a:solidFill>
                  <a:srgbClr val="171616"/>
                </a:solidFill>
                <a:latin typeface="Calibri"/>
                <a:ea typeface="Calibri"/>
                <a:cs typeface="Calibri"/>
                <a:sym typeface="Calibri"/>
              </a:rPr>
              <a:t>49%</a:t>
            </a:r>
            <a:endParaRPr sz="2800" b="1"/>
          </a:p>
        </p:txBody>
      </p:sp>
      <p:sp>
        <p:nvSpPr>
          <p:cNvPr id="335" name="Google Shape;335;p39"/>
          <p:cNvSpPr txBox="1"/>
          <p:nvPr/>
        </p:nvSpPr>
        <p:spPr>
          <a:xfrm>
            <a:off x="276594" y="1434991"/>
            <a:ext cx="1160100" cy="623400"/>
          </a:xfrm>
          <a:prstGeom prst="rect">
            <a:avLst/>
          </a:prstGeom>
          <a:noFill/>
          <a:ln w="9525" cap="flat" cmpd="sng">
            <a:solidFill>
              <a:srgbClr val="BA0E6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fr" sz="1800" b="1" i="0" u="none" strike="noStrike" cap="none">
                <a:solidFill>
                  <a:srgbClr val="000000"/>
                </a:solidFill>
                <a:latin typeface="Calibri"/>
                <a:ea typeface="Calibri"/>
                <a:cs typeface="Calibri"/>
                <a:sym typeface="Calibri"/>
              </a:rPr>
              <a:t>Hartmann</a:t>
            </a:r>
            <a:endParaRPr sz="18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fr" sz="1800" b="1">
                <a:latin typeface="Calibri"/>
                <a:ea typeface="Calibri"/>
                <a:cs typeface="Calibri"/>
                <a:sym typeface="Calibri"/>
              </a:rPr>
              <a:t>coelio</a:t>
            </a:r>
            <a:endParaRPr sz="1800" b="1">
              <a:latin typeface="Calibri"/>
              <a:ea typeface="Calibri"/>
              <a:cs typeface="Calibri"/>
              <a:sym typeface="Calibri"/>
            </a:endParaRPr>
          </a:p>
        </p:txBody>
      </p:sp>
      <p:sp>
        <p:nvSpPr>
          <p:cNvPr id="336" name="Google Shape;336;p39"/>
          <p:cNvSpPr txBox="1"/>
          <p:nvPr/>
        </p:nvSpPr>
        <p:spPr>
          <a:xfrm>
            <a:off x="7238300" y="1465750"/>
            <a:ext cx="1826100" cy="596100"/>
          </a:xfrm>
          <a:prstGeom prst="rect">
            <a:avLst/>
          </a:prstGeom>
          <a:noFill/>
          <a:ln w="9525" cap="flat" cmpd="sng">
            <a:solidFill>
              <a:srgbClr val="BA0E6E"/>
            </a:solidFill>
            <a:prstDash val="solid"/>
            <a:round/>
            <a:headEnd type="none" w="sm" len="sm"/>
            <a:tailEnd type="none" w="sm" len="sm"/>
          </a:ln>
        </p:spPr>
        <p:txBody>
          <a:bodyPr spcFirstLastPara="1" wrap="square" lIns="36000" tIns="36000" rIns="36000" bIns="36000" anchor="t" anchorCtr="0">
            <a:spAutoFit/>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Résection anastomose laparo</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aphicFrame>
        <p:nvGraphicFramePr>
          <p:cNvPr id="341" name="Google Shape;341;p40"/>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42" name="Google Shape;342;p4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43" name="Google Shape;343;p40"/>
          <p:cNvSpPr txBox="1"/>
          <p:nvPr/>
        </p:nvSpPr>
        <p:spPr>
          <a:xfrm>
            <a:off x="158750" y="680875"/>
            <a:ext cx="8852700" cy="306300"/>
          </a:xfrm>
          <a:prstGeom prst="rect">
            <a:avLst/>
          </a:prstGeom>
          <a:solidFill>
            <a:srgbClr val="F9E0EB"/>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précoces (&lt; 90 jours)</a:t>
            </a:r>
            <a:endParaRPr sz="1800" b="1">
              <a:solidFill>
                <a:schemeClr val="dk1"/>
              </a:solidFill>
              <a:latin typeface="Calibri"/>
              <a:ea typeface="Calibri"/>
              <a:cs typeface="Calibri"/>
              <a:sym typeface="Calibri"/>
            </a:endParaRPr>
          </a:p>
        </p:txBody>
      </p:sp>
      <p:grpSp>
        <p:nvGrpSpPr>
          <p:cNvPr id="344" name="Google Shape;344;p40"/>
          <p:cNvGrpSpPr/>
          <p:nvPr/>
        </p:nvGrpSpPr>
        <p:grpSpPr>
          <a:xfrm>
            <a:off x="161888" y="1551041"/>
            <a:ext cx="2835225" cy="2398275"/>
            <a:chOff x="215851" y="2068054"/>
            <a:chExt cx="3780300" cy="3197700"/>
          </a:xfrm>
        </p:grpSpPr>
        <p:sp>
          <p:nvSpPr>
            <p:cNvPr id="345" name="Google Shape;345;p40"/>
            <p:cNvSpPr/>
            <p:nvPr/>
          </p:nvSpPr>
          <p:spPr>
            <a:xfrm>
              <a:off x="215851" y="2068054"/>
              <a:ext cx="3780300" cy="3197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346" name="Google Shape;346;p40"/>
            <p:cNvSpPr txBox="1"/>
            <p:nvPr/>
          </p:nvSpPr>
          <p:spPr>
            <a:xfrm>
              <a:off x="484386" y="2087203"/>
              <a:ext cx="3117000" cy="5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Morbidité à 90j</a:t>
              </a:r>
              <a:endParaRPr sz="1100"/>
            </a:p>
          </p:txBody>
        </p:sp>
      </p:grpSp>
      <p:sp>
        <p:nvSpPr>
          <p:cNvPr id="347" name="Google Shape;347;p40"/>
          <p:cNvSpPr txBox="1"/>
          <p:nvPr/>
        </p:nvSpPr>
        <p:spPr>
          <a:xfrm>
            <a:off x="300481" y="2726279"/>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grpSp>
        <p:nvGrpSpPr>
          <p:cNvPr id="348" name="Google Shape;348;p40"/>
          <p:cNvGrpSpPr/>
          <p:nvPr/>
        </p:nvGrpSpPr>
        <p:grpSpPr>
          <a:xfrm>
            <a:off x="931787" y="1956307"/>
            <a:ext cx="1295462" cy="581812"/>
            <a:chOff x="6870505" y="1257176"/>
            <a:chExt cx="2203166" cy="904277"/>
          </a:xfrm>
        </p:grpSpPr>
        <p:cxnSp>
          <p:nvCxnSpPr>
            <p:cNvPr id="349" name="Google Shape;349;p40"/>
            <p:cNvCxnSpPr/>
            <p:nvPr/>
          </p:nvCxnSpPr>
          <p:spPr>
            <a:xfrm>
              <a:off x="6870505" y="2161453"/>
              <a:ext cx="1958100" cy="0"/>
            </a:xfrm>
            <a:prstGeom prst="straightConnector1">
              <a:avLst/>
            </a:prstGeom>
            <a:noFill/>
            <a:ln w="51375" cap="flat" cmpd="sng">
              <a:solidFill>
                <a:srgbClr val="000000"/>
              </a:solidFill>
              <a:prstDash val="solid"/>
              <a:miter lim="800000"/>
              <a:headEnd type="none" w="sm" len="sm"/>
              <a:tailEnd type="none" w="sm" len="sm"/>
            </a:ln>
          </p:spPr>
        </p:cxnSp>
        <p:sp>
          <p:nvSpPr>
            <p:cNvPr id="350" name="Google Shape;350;p40"/>
            <p:cNvSpPr/>
            <p:nvPr/>
          </p:nvSpPr>
          <p:spPr>
            <a:xfrm>
              <a:off x="8383789" y="1781535"/>
              <a:ext cx="348000" cy="344400"/>
            </a:xfrm>
            <a:prstGeom prst="ellipse">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1" name="Google Shape;351;p40"/>
            <p:cNvSpPr/>
            <p:nvPr/>
          </p:nvSpPr>
          <p:spPr>
            <a:xfrm>
              <a:off x="7175096" y="1971514"/>
              <a:ext cx="12087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2" name="Google Shape;352;p40"/>
            <p:cNvSpPr/>
            <p:nvPr/>
          </p:nvSpPr>
          <p:spPr>
            <a:xfrm>
              <a:off x="7885808" y="1971514"/>
              <a:ext cx="4980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3" name="Google Shape;353;p40"/>
            <p:cNvSpPr/>
            <p:nvPr/>
          </p:nvSpPr>
          <p:spPr>
            <a:xfrm>
              <a:off x="7648003" y="1474412"/>
              <a:ext cx="226044" cy="40170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4" name="Google Shape;354;p40"/>
            <p:cNvSpPr/>
            <p:nvPr/>
          </p:nvSpPr>
          <p:spPr>
            <a:xfrm rot="991181">
              <a:off x="7782383" y="1281501"/>
              <a:ext cx="250871" cy="549292"/>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5" name="Google Shape;355;p40"/>
            <p:cNvSpPr/>
            <p:nvPr/>
          </p:nvSpPr>
          <p:spPr>
            <a:xfrm rot="2218270">
              <a:off x="7958299" y="1343932"/>
              <a:ext cx="226088" cy="46933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56" name="Google Shape;356;p40"/>
            <p:cNvSpPr/>
            <p:nvPr/>
          </p:nvSpPr>
          <p:spPr>
            <a:xfrm rot="2529953">
              <a:off x="8733895" y="1571684"/>
              <a:ext cx="300502" cy="232324"/>
            </a:xfrm>
            <a:custGeom>
              <a:avLst/>
              <a:gdLst/>
              <a:ahLst/>
              <a:cxnLst/>
              <a:rect l="l" t="t" r="r" b="b"/>
              <a:pathLst>
                <a:path w="420251" h="311078" extrusionOk="0">
                  <a:moveTo>
                    <a:pt x="12895" y="12002"/>
                  </a:moveTo>
                  <a:cubicBezTo>
                    <a:pt x="120359" y="-5907"/>
                    <a:pt x="82827" y="-1974"/>
                    <a:pt x="287812" y="12002"/>
                  </a:cubicBezTo>
                  <a:cubicBezTo>
                    <a:pt x="296701" y="12608"/>
                    <a:pt x="303577" y="20337"/>
                    <a:pt x="311718" y="23955"/>
                  </a:cubicBezTo>
                  <a:cubicBezTo>
                    <a:pt x="321522" y="28312"/>
                    <a:pt x="331797" y="31551"/>
                    <a:pt x="341601" y="35908"/>
                  </a:cubicBezTo>
                  <a:cubicBezTo>
                    <a:pt x="349742" y="39526"/>
                    <a:pt x="357318" y="44351"/>
                    <a:pt x="365507" y="47861"/>
                  </a:cubicBezTo>
                  <a:cubicBezTo>
                    <a:pt x="400145" y="62706"/>
                    <a:pt x="366912" y="42822"/>
                    <a:pt x="401365" y="65791"/>
                  </a:cubicBezTo>
                  <a:cubicBezTo>
                    <a:pt x="405349" y="71767"/>
                    <a:pt x="410106" y="77296"/>
                    <a:pt x="413318" y="83720"/>
                  </a:cubicBezTo>
                  <a:cubicBezTo>
                    <a:pt x="421396" y="99876"/>
                    <a:pt x="423661" y="120960"/>
                    <a:pt x="413318" y="137508"/>
                  </a:cubicBezTo>
                  <a:cubicBezTo>
                    <a:pt x="409432" y="143726"/>
                    <a:pt x="379724" y="152691"/>
                    <a:pt x="371483" y="155438"/>
                  </a:cubicBezTo>
                  <a:lnTo>
                    <a:pt x="6918" y="149461"/>
                  </a:lnTo>
                  <a:cubicBezTo>
                    <a:pt x="631" y="149055"/>
                    <a:pt x="-1398" y="137381"/>
                    <a:pt x="942" y="131532"/>
                  </a:cubicBezTo>
                  <a:cubicBezTo>
                    <a:pt x="3610" y="124863"/>
                    <a:pt x="12307" y="122496"/>
                    <a:pt x="18871" y="119579"/>
                  </a:cubicBezTo>
                  <a:cubicBezTo>
                    <a:pt x="30385" y="114462"/>
                    <a:pt x="54730" y="107626"/>
                    <a:pt x="54730" y="107626"/>
                  </a:cubicBezTo>
                  <a:cubicBezTo>
                    <a:pt x="84910" y="108704"/>
                    <a:pt x="195462" y="89473"/>
                    <a:pt x="245977" y="125555"/>
                  </a:cubicBezTo>
                  <a:cubicBezTo>
                    <a:pt x="252855" y="130468"/>
                    <a:pt x="258496" y="136992"/>
                    <a:pt x="263907" y="143485"/>
                  </a:cubicBezTo>
                  <a:cubicBezTo>
                    <a:pt x="268505" y="149003"/>
                    <a:pt x="271876" y="155438"/>
                    <a:pt x="275860" y="161414"/>
                  </a:cubicBezTo>
                  <a:cubicBezTo>
                    <a:pt x="273868" y="173367"/>
                    <a:pt x="278452" y="188704"/>
                    <a:pt x="269883" y="197273"/>
                  </a:cubicBezTo>
                  <a:cubicBezTo>
                    <a:pt x="261314" y="205842"/>
                    <a:pt x="245946" y="201081"/>
                    <a:pt x="234024" y="203249"/>
                  </a:cubicBezTo>
                  <a:cubicBezTo>
                    <a:pt x="224030" y="205066"/>
                    <a:pt x="214103" y="207234"/>
                    <a:pt x="204142" y="209226"/>
                  </a:cubicBezTo>
                  <a:cubicBezTo>
                    <a:pt x="146369" y="207234"/>
                    <a:pt x="88124" y="210889"/>
                    <a:pt x="30824" y="203249"/>
                  </a:cubicBezTo>
                  <a:cubicBezTo>
                    <a:pt x="24580" y="202416"/>
                    <a:pt x="22508" y="191169"/>
                    <a:pt x="24848" y="185320"/>
                  </a:cubicBezTo>
                  <a:cubicBezTo>
                    <a:pt x="27516" y="178651"/>
                    <a:pt x="36801" y="177351"/>
                    <a:pt x="42777" y="173367"/>
                  </a:cubicBezTo>
                  <a:cubicBezTo>
                    <a:pt x="94573" y="177351"/>
                    <a:pt x="146703" y="178222"/>
                    <a:pt x="198165" y="185320"/>
                  </a:cubicBezTo>
                  <a:cubicBezTo>
                    <a:pt x="205281" y="186301"/>
                    <a:pt x="211608" y="191664"/>
                    <a:pt x="216095" y="197273"/>
                  </a:cubicBezTo>
                  <a:cubicBezTo>
                    <a:pt x="220030" y="202192"/>
                    <a:pt x="220079" y="209226"/>
                    <a:pt x="222071" y="215202"/>
                  </a:cubicBezTo>
                  <a:cubicBezTo>
                    <a:pt x="218087" y="225163"/>
                    <a:pt x="217100" y="236939"/>
                    <a:pt x="210118" y="245085"/>
                  </a:cubicBezTo>
                  <a:cubicBezTo>
                    <a:pt x="204320" y="251849"/>
                    <a:pt x="195112" y="256633"/>
                    <a:pt x="186212" y="257038"/>
                  </a:cubicBezTo>
                  <a:cubicBezTo>
                    <a:pt x="150335" y="258669"/>
                    <a:pt x="114495" y="253053"/>
                    <a:pt x="78636" y="251061"/>
                  </a:cubicBezTo>
                  <a:cubicBezTo>
                    <a:pt x="72660" y="249069"/>
                    <a:pt x="59179" y="251197"/>
                    <a:pt x="60707" y="245085"/>
                  </a:cubicBezTo>
                  <a:cubicBezTo>
                    <a:pt x="63123" y="235422"/>
                    <a:pt x="74683" y="227949"/>
                    <a:pt x="84612" y="227155"/>
                  </a:cubicBezTo>
                  <a:cubicBezTo>
                    <a:pt x="126361" y="223815"/>
                    <a:pt x="168283" y="231140"/>
                    <a:pt x="210118" y="233132"/>
                  </a:cubicBezTo>
                  <a:cubicBezTo>
                    <a:pt x="216095" y="237116"/>
                    <a:pt x="222969" y="240006"/>
                    <a:pt x="228048" y="245085"/>
                  </a:cubicBezTo>
                  <a:cubicBezTo>
                    <a:pt x="233844" y="250880"/>
                    <a:pt x="254127" y="275148"/>
                    <a:pt x="228048" y="280943"/>
                  </a:cubicBezTo>
                  <a:cubicBezTo>
                    <a:pt x="196872" y="287871"/>
                    <a:pt x="164299" y="284928"/>
                    <a:pt x="132424" y="286920"/>
                  </a:cubicBezTo>
                  <a:cubicBezTo>
                    <a:pt x="138401" y="288912"/>
                    <a:pt x="147537" y="287261"/>
                    <a:pt x="150354" y="292896"/>
                  </a:cubicBezTo>
                  <a:cubicBezTo>
                    <a:pt x="161209" y="314606"/>
                    <a:pt x="139235" y="310826"/>
                    <a:pt x="132424" y="310826"/>
                  </a:cubicBezTo>
                </a:path>
              </a:pathLst>
            </a:custGeom>
            <a:noFill/>
            <a:ln w="192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grpSp>
      <p:sp>
        <p:nvSpPr>
          <p:cNvPr id="357" name="Google Shape;357;p40"/>
          <p:cNvSpPr txBox="1"/>
          <p:nvPr/>
        </p:nvSpPr>
        <p:spPr>
          <a:xfrm>
            <a:off x="218825"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53%</a:t>
            </a:r>
            <a:endParaRPr sz="1600" b="1" i="0" u="none" strike="noStrike" cap="none">
              <a:solidFill>
                <a:srgbClr val="000000"/>
              </a:solidFill>
              <a:latin typeface="Calibri"/>
              <a:ea typeface="Calibri"/>
              <a:cs typeface="Calibri"/>
              <a:sym typeface="Calibri"/>
            </a:endParaRPr>
          </a:p>
        </p:txBody>
      </p:sp>
      <p:sp>
        <p:nvSpPr>
          <p:cNvPr id="358" name="Google Shape;358;p40"/>
          <p:cNvSpPr txBox="1"/>
          <p:nvPr/>
        </p:nvSpPr>
        <p:spPr>
          <a:xfrm>
            <a:off x="1828800"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50%</a:t>
            </a:r>
            <a:endParaRPr sz="1600" b="1" i="0" u="none" strike="noStrike" cap="none">
              <a:solidFill>
                <a:srgbClr val="000000"/>
              </a:solidFill>
              <a:latin typeface="Calibri"/>
              <a:ea typeface="Calibri"/>
              <a:cs typeface="Calibri"/>
              <a:sym typeface="Calibri"/>
            </a:endParaRPr>
          </a:p>
        </p:txBody>
      </p:sp>
      <p:sp>
        <p:nvSpPr>
          <p:cNvPr id="359" name="Google Shape;359;p40"/>
          <p:cNvSpPr txBox="1"/>
          <p:nvPr/>
        </p:nvSpPr>
        <p:spPr>
          <a:xfrm>
            <a:off x="2287034" y="2726275"/>
            <a:ext cx="6795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p=0.8</a:t>
            </a:r>
            <a:endParaRPr sz="1800" b="1" i="1" u="none" strike="noStrike" cap="none">
              <a:solidFill>
                <a:srgbClr val="000000"/>
              </a:solidFill>
              <a:latin typeface="Calibri"/>
              <a:ea typeface="Calibri"/>
              <a:cs typeface="Calibri"/>
              <a:sym typeface="Calibri"/>
            </a:endParaRPr>
          </a:p>
        </p:txBody>
      </p:sp>
      <p:graphicFrame>
        <p:nvGraphicFramePr>
          <p:cNvPr id="360" name="Google Shape;360;p40"/>
          <p:cNvGraphicFramePr/>
          <p:nvPr/>
        </p:nvGraphicFramePr>
        <p:xfrm>
          <a:off x="3307866" y="1340261"/>
          <a:ext cx="3000000" cy="3000000"/>
        </p:xfrm>
        <a:graphic>
          <a:graphicData uri="http://schemas.openxmlformats.org/drawingml/2006/table">
            <a:tbl>
              <a:tblPr>
                <a:noFill/>
                <a:tableStyleId>{1ACD37C6-3187-4E7C-9A4E-63B07AE9CED7}</a:tableStyleId>
              </a:tblPr>
              <a:tblGrid>
                <a:gridCol w="2297300">
                  <a:extLst>
                    <a:ext uri="{9D8B030D-6E8A-4147-A177-3AD203B41FA5}">
                      <a16:colId xmlns:a16="http://schemas.microsoft.com/office/drawing/2014/main" val="20000"/>
                    </a:ext>
                  </a:extLst>
                </a:gridCol>
                <a:gridCol w="1535900">
                  <a:extLst>
                    <a:ext uri="{9D8B030D-6E8A-4147-A177-3AD203B41FA5}">
                      <a16:colId xmlns:a16="http://schemas.microsoft.com/office/drawing/2014/main" val="20001"/>
                    </a:ext>
                  </a:extLst>
                </a:gridCol>
                <a:gridCol w="1238950">
                  <a:extLst>
                    <a:ext uri="{9D8B030D-6E8A-4147-A177-3AD203B41FA5}">
                      <a16:colId xmlns:a16="http://schemas.microsoft.com/office/drawing/2014/main" val="20002"/>
                    </a:ext>
                  </a:extLst>
                </a:gridCol>
                <a:gridCol w="697400">
                  <a:extLst>
                    <a:ext uri="{9D8B030D-6E8A-4147-A177-3AD203B41FA5}">
                      <a16:colId xmlns:a16="http://schemas.microsoft.com/office/drawing/2014/main" val="20003"/>
                    </a:ext>
                  </a:extLst>
                </a:gridCol>
              </a:tblGrid>
              <a:tr h="66535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 </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sz="1600" b="1" u="none" strike="noStrike" cap="none">
                          <a:solidFill>
                            <a:srgbClr val="000000"/>
                          </a:solidFill>
                          <a:latin typeface="Calibri"/>
                          <a:ea typeface="Calibri"/>
                          <a:cs typeface="Calibri"/>
                          <a:sym typeface="Calibri"/>
                        </a:rPr>
                        <a:t>Hartmann Coelio</a:t>
                      </a:r>
                      <a:br>
                        <a:rPr lang="fr" sz="1600" u="none" strike="noStrike" cap="none">
                          <a:solidFill>
                            <a:srgbClr val="000000"/>
                          </a:solidFill>
                          <a:latin typeface="Calibri"/>
                          <a:ea typeface="Calibri"/>
                          <a:cs typeface="Calibri"/>
                          <a:sym typeface="Calibri"/>
                        </a:rPr>
                      </a:br>
                      <a:r>
                        <a:rPr lang="fr" sz="1600" u="none" strike="noStrike" cap="none">
                          <a:solidFill>
                            <a:srgbClr val="000000"/>
                          </a:solidFill>
                          <a:latin typeface="Calibri"/>
                          <a:ea typeface="Calibri"/>
                          <a:cs typeface="Calibri"/>
                          <a:sym typeface="Calibri"/>
                        </a:rPr>
                        <a:t>N = 101</a:t>
                      </a:r>
                      <a:endParaRPr sz="15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43750"/>
                        </a:lnSpc>
                        <a:spcBef>
                          <a:spcPts val="0"/>
                        </a:spcBef>
                        <a:spcAft>
                          <a:spcPts val="0"/>
                        </a:spcAft>
                        <a:buNone/>
                      </a:pPr>
                      <a:r>
                        <a:rPr lang="fr" sz="1600" b="1" u="none" strike="noStrike" cap="none">
                          <a:solidFill>
                            <a:srgbClr val="000000"/>
                          </a:solidFill>
                          <a:latin typeface="Calibri"/>
                          <a:ea typeface="Calibri"/>
                          <a:cs typeface="Calibri"/>
                          <a:sym typeface="Calibri"/>
                        </a:rPr>
                        <a:t>RA laparo</a:t>
                      </a:r>
                      <a:r>
                        <a:rPr lang="fr" sz="1600" u="none" strike="noStrike" cap="none">
                          <a:solidFill>
                            <a:srgbClr val="000000"/>
                          </a:solidFill>
                          <a:latin typeface="Calibri"/>
                          <a:ea typeface="Calibri"/>
                          <a:cs typeface="Calibri"/>
                          <a:sym typeface="Calibri"/>
                        </a:rPr>
                        <a:t> </a:t>
                      </a:r>
                      <a:endParaRPr sz="1600" u="none" strike="noStrike" cap="none">
                        <a:solidFill>
                          <a:srgbClr val="000000"/>
                        </a:solidFill>
                        <a:latin typeface="Calibri"/>
                        <a:ea typeface="Calibri"/>
                        <a:cs typeface="Calibri"/>
                        <a:sym typeface="Calibri"/>
                      </a:endParaRPr>
                    </a:p>
                    <a:p>
                      <a:pPr marL="0" marR="0" lvl="0" indent="0" algn="ctr" rtl="0">
                        <a:lnSpc>
                          <a:spcPct val="143750"/>
                        </a:lnSpc>
                        <a:spcBef>
                          <a:spcPts val="0"/>
                        </a:spcBef>
                        <a:spcAft>
                          <a:spcPts val="0"/>
                        </a:spcAft>
                        <a:buNone/>
                      </a:pPr>
                      <a:r>
                        <a:rPr lang="fr" sz="1600" u="none" strike="noStrike" cap="none">
                          <a:solidFill>
                            <a:srgbClr val="000000"/>
                          </a:solidFill>
                          <a:latin typeface="Calibri"/>
                          <a:ea typeface="Calibri"/>
                          <a:cs typeface="Calibri"/>
                          <a:sym typeface="Calibri"/>
                        </a:rPr>
                        <a:t>N = 101</a:t>
                      </a:r>
                      <a:endParaRPr sz="15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43750"/>
                        </a:lnSpc>
                        <a:spcBef>
                          <a:spcPts val="0"/>
                        </a:spcBef>
                        <a:spcAft>
                          <a:spcPts val="0"/>
                        </a:spcAft>
                        <a:buNone/>
                      </a:pPr>
                      <a:r>
                        <a:rPr lang="fr" sz="1600" b="1" u="none" strike="noStrike" cap="none">
                          <a:solidFill>
                            <a:srgbClr val="000000"/>
                          </a:solidFill>
                          <a:latin typeface="Calibri"/>
                          <a:ea typeface="Calibri"/>
                          <a:cs typeface="Calibri"/>
                          <a:sym typeface="Calibri"/>
                        </a:rPr>
                        <a:t>p-value</a:t>
                      </a:r>
                      <a:endParaRPr sz="1600" u="none" strike="noStrike" cap="none">
                        <a:solidFill>
                          <a:srgbClr val="000000"/>
                        </a:solidFill>
                        <a:latin typeface="Calibri"/>
                        <a:ea typeface="Calibri"/>
                        <a:cs typeface="Calibri"/>
                        <a:sym typeface="Calibri"/>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Mortalité à 90 jours</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5%</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Clr>
                          <a:srgbClr val="000000"/>
                        </a:buClr>
                        <a:buSzPts val="1200"/>
                        <a:buFont typeface="Arial"/>
                        <a:buNone/>
                      </a:pPr>
                      <a:r>
                        <a:rPr lang="fr" u="none" strike="noStrike" cap="none">
                          <a:solidFill>
                            <a:srgbClr val="000000"/>
                          </a:solidFill>
                          <a:latin typeface="Calibri"/>
                          <a:ea typeface="Calibri"/>
                          <a:cs typeface="Calibri"/>
                          <a:sym typeface="Calibri"/>
                        </a:rPr>
                        <a:t>3%</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Clr>
                          <a:srgbClr val="000000"/>
                        </a:buClr>
                        <a:buSzPts val="1200"/>
                        <a:buFont typeface="Arial"/>
                        <a:buNone/>
                      </a:pPr>
                      <a:r>
                        <a:rPr lang="fr" u="none" strike="noStrike" cap="none">
                          <a:solidFill>
                            <a:srgbClr val="000000"/>
                          </a:solidFill>
                          <a:latin typeface="Calibri"/>
                          <a:ea typeface="Calibri"/>
                          <a:cs typeface="Calibri"/>
                          <a:sym typeface="Calibri"/>
                        </a:rPr>
                        <a:t>0.7</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Réanimation</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16%</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Clr>
                          <a:srgbClr val="000000"/>
                        </a:buClr>
                        <a:buSzPts val="1200"/>
                        <a:buFont typeface="Arial"/>
                        <a:buNone/>
                      </a:pPr>
                      <a:r>
                        <a:rPr lang="fr" u="none" strike="noStrike" cap="none">
                          <a:solidFill>
                            <a:srgbClr val="000000"/>
                          </a:solidFill>
                          <a:latin typeface="Calibri"/>
                          <a:ea typeface="Calibri"/>
                          <a:cs typeface="Calibri"/>
                          <a:sym typeface="Calibri"/>
                        </a:rPr>
                        <a:t>11%</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Clr>
                          <a:srgbClr val="000000"/>
                        </a:buClr>
                        <a:buSzPts val="1200"/>
                        <a:buFont typeface="Arial"/>
                        <a:buNone/>
                      </a:pPr>
                      <a:r>
                        <a:rPr lang="fr" u="none" strike="noStrike" cap="none">
                          <a:solidFill>
                            <a:srgbClr val="000000"/>
                          </a:solidFill>
                          <a:latin typeface="Calibri"/>
                          <a:ea typeface="Calibri"/>
                          <a:cs typeface="Calibri"/>
                          <a:sym typeface="Calibri"/>
                        </a:rPr>
                        <a:t>0.4</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Dindo Clavien &gt; 2</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27%</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26%</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&gt;0.9</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Réintervention</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10</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16%</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0.3</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Drainage radiologique</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1%</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3%</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0.6</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2500">
                <a:tc>
                  <a:txBody>
                    <a:bodyPr/>
                    <a:lstStyle/>
                    <a:p>
                      <a:pPr marL="0" marR="0" lvl="0" indent="0" algn="l" rtl="0">
                        <a:lnSpc>
                          <a:spcPct val="143750"/>
                        </a:lnSpc>
                        <a:spcBef>
                          <a:spcPts val="0"/>
                        </a:spcBef>
                        <a:spcAft>
                          <a:spcPts val="0"/>
                        </a:spcAft>
                        <a:buNone/>
                      </a:pPr>
                      <a:r>
                        <a:rPr lang="fr" sz="1500" b="1" u="none" strike="noStrike" cap="none">
                          <a:solidFill>
                            <a:srgbClr val="000000"/>
                          </a:solidFill>
                          <a:latin typeface="Calibri"/>
                          <a:ea typeface="Calibri"/>
                          <a:cs typeface="Calibri"/>
                          <a:sym typeface="Calibri"/>
                        </a:rPr>
                        <a:t>Complications chirurgicales</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 </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 </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 </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262500">
                <a:tc>
                  <a:txBody>
                    <a:bodyPr/>
                    <a:lstStyle/>
                    <a:p>
                      <a:pPr marL="0" marR="0" lvl="0" indent="0" algn="l" rtl="0">
                        <a:lnSpc>
                          <a:spcPct val="143750"/>
                        </a:lnSpc>
                        <a:spcBef>
                          <a:spcPts val="0"/>
                        </a:spcBef>
                        <a:spcAft>
                          <a:spcPts val="0"/>
                        </a:spcAft>
                        <a:buNone/>
                      </a:pPr>
                      <a:r>
                        <a:rPr lang="fr" sz="1500" b="1" u="none" strike="noStrike" cap="none">
                          <a:solidFill>
                            <a:srgbClr val="000000"/>
                          </a:solidFill>
                          <a:latin typeface="Calibri"/>
                          <a:ea typeface="Calibri"/>
                          <a:cs typeface="Calibri"/>
                          <a:sym typeface="Calibri"/>
                        </a:rPr>
                        <a:t>Fistule anastomotique</a:t>
                      </a:r>
                      <a:endParaRPr b="1"/>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8</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endParaRPr u="none" strike="noStrike" cap="none">
                        <a:solidFill>
                          <a:srgbClr val="000000"/>
                        </a:solidFill>
                        <a:latin typeface="Calibri"/>
                        <a:ea typeface="Calibri"/>
                        <a:cs typeface="Calibri"/>
                        <a:sym typeface="Calibri"/>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Abcès intra-abdominal</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7</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9</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0.8</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8"/>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Complication hémorragique</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5%</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Clr>
                          <a:srgbClr val="000000"/>
                        </a:buClr>
                        <a:buSzPts val="1200"/>
                        <a:buFont typeface="Arial"/>
                        <a:buNone/>
                      </a:pPr>
                      <a:r>
                        <a:rPr lang="fr">
                          <a:solidFill>
                            <a:srgbClr val="000000"/>
                          </a:solidFill>
                          <a:latin typeface="Calibri"/>
                          <a:ea typeface="Calibri"/>
                          <a:cs typeface="Calibri"/>
                          <a:sym typeface="Calibri"/>
                        </a:rPr>
                        <a:t>6</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tc>
                  <a:txBody>
                    <a:bodyPr/>
                    <a:lstStyle/>
                    <a:p>
                      <a:pPr marL="0" marR="0" lvl="0" indent="0" algn="ctr" rtl="0">
                        <a:lnSpc>
                          <a:spcPct val="143750"/>
                        </a:lnSpc>
                        <a:spcBef>
                          <a:spcPts val="0"/>
                        </a:spcBef>
                        <a:spcAft>
                          <a:spcPts val="0"/>
                        </a:spcAft>
                        <a:buClr>
                          <a:srgbClr val="000000"/>
                        </a:buClr>
                        <a:buSzPts val="1200"/>
                        <a:buFont typeface="Arial"/>
                        <a:buNone/>
                      </a:pPr>
                      <a:r>
                        <a:rPr lang="fr" u="none" strike="noStrike" cap="none">
                          <a:solidFill>
                            <a:srgbClr val="000000"/>
                          </a:solidFill>
                          <a:latin typeface="Calibri"/>
                          <a:ea typeface="Calibri"/>
                          <a:cs typeface="Calibri"/>
                          <a:sym typeface="Calibri"/>
                        </a:rPr>
                        <a:t>0.8</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9"/>
                  </a:ext>
                </a:extLst>
              </a:tr>
              <a:tr h="262500">
                <a:tc>
                  <a:txBody>
                    <a:bodyPr/>
                    <a:lstStyle/>
                    <a:p>
                      <a:pPr marL="0" marR="0" lvl="0" indent="0" algn="l" rtl="0">
                        <a:lnSpc>
                          <a:spcPct val="143750"/>
                        </a:lnSpc>
                        <a:spcBef>
                          <a:spcPts val="0"/>
                        </a:spcBef>
                        <a:spcAft>
                          <a:spcPts val="0"/>
                        </a:spcAft>
                        <a:buNone/>
                      </a:pPr>
                      <a:r>
                        <a:rPr lang="fr" sz="1500" u="none" strike="noStrike" cap="none">
                          <a:solidFill>
                            <a:srgbClr val="000000"/>
                          </a:solidFill>
                          <a:latin typeface="Calibri"/>
                          <a:ea typeface="Calibri"/>
                          <a:cs typeface="Calibri"/>
                          <a:sym typeface="Calibri"/>
                        </a:rPr>
                        <a:t>Transfusion</a:t>
                      </a:r>
                      <a:endParaRPr/>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8</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43750"/>
                        </a:lnSpc>
                        <a:spcBef>
                          <a:spcPts val="0"/>
                        </a:spcBef>
                        <a:spcAft>
                          <a:spcPts val="0"/>
                        </a:spcAft>
                        <a:buNone/>
                      </a:pPr>
                      <a:r>
                        <a:rPr lang="fr">
                          <a:solidFill>
                            <a:srgbClr val="000000"/>
                          </a:solidFill>
                          <a:latin typeface="Calibri"/>
                          <a:ea typeface="Calibri"/>
                          <a:cs typeface="Calibri"/>
                          <a:sym typeface="Calibri"/>
                        </a:rPr>
                        <a:t>4</a:t>
                      </a:r>
                      <a:r>
                        <a:rPr lang="fr" u="none" strike="noStrike" cap="none">
                          <a:solidFill>
                            <a:srgbClr val="000000"/>
                          </a:solidFill>
                          <a:latin typeface="Calibri"/>
                          <a:ea typeface="Calibri"/>
                          <a:cs typeface="Calibri"/>
                          <a:sym typeface="Calibri"/>
                        </a:rPr>
                        <a:t>%</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43750"/>
                        </a:lnSpc>
                        <a:spcBef>
                          <a:spcPts val="0"/>
                        </a:spcBef>
                        <a:spcAft>
                          <a:spcPts val="0"/>
                        </a:spcAft>
                        <a:buNone/>
                      </a:pPr>
                      <a:r>
                        <a:rPr lang="fr" u="none" strike="noStrike" cap="none">
                          <a:solidFill>
                            <a:srgbClr val="000000"/>
                          </a:solidFill>
                          <a:latin typeface="Calibri"/>
                          <a:ea typeface="Calibri"/>
                          <a:cs typeface="Calibri"/>
                          <a:sym typeface="Calibri"/>
                        </a:rPr>
                        <a:t>0.5</a:t>
                      </a:r>
                      <a:endParaRPr sz="13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sp>
        <p:nvSpPr>
          <p:cNvPr id="361" name="Google Shape;361;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aphicFrame>
        <p:nvGraphicFramePr>
          <p:cNvPr id="366" name="Google Shape;366;p41"/>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67" name="Google Shape;367;p41"/>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68" name="Google Shape;368;p41"/>
          <p:cNvSpPr txBox="1"/>
          <p:nvPr/>
        </p:nvSpPr>
        <p:spPr>
          <a:xfrm>
            <a:off x="158750" y="680875"/>
            <a:ext cx="8852700" cy="306300"/>
          </a:xfrm>
          <a:prstGeom prst="rect">
            <a:avLst/>
          </a:prstGeom>
          <a:solidFill>
            <a:srgbClr val="F9E0EB"/>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précoces (&lt; 90 jours)</a:t>
            </a:r>
            <a:endParaRPr sz="1800" b="1">
              <a:solidFill>
                <a:schemeClr val="dk1"/>
              </a:solidFill>
              <a:latin typeface="Calibri"/>
              <a:ea typeface="Calibri"/>
              <a:cs typeface="Calibri"/>
              <a:sym typeface="Calibri"/>
            </a:endParaRPr>
          </a:p>
        </p:txBody>
      </p:sp>
      <p:sp>
        <p:nvSpPr>
          <p:cNvPr id="369" name="Google Shape;369;p41"/>
          <p:cNvSpPr/>
          <p:nvPr/>
        </p:nvSpPr>
        <p:spPr>
          <a:xfrm>
            <a:off x="3198470" y="1565545"/>
            <a:ext cx="2835300" cy="23838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0" name="Google Shape;370;p41"/>
          <p:cNvSpPr txBox="1"/>
          <p:nvPr/>
        </p:nvSpPr>
        <p:spPr>
          <a:xfrm>
            <a:off x="3468051" y="1581351"/>
            <a:ext cx="23379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Durée séjour</a:t>
            </a:r>
            <a:endParaRPr sz="2400" b="1" i="0" u="none" strike="noStrike" cap="none">
              <a:solidFill>
                <a:srgbClr val="000000"/>
              </a:solidFill>
              <a:latin typeface="Calibri"/>
              <a:ea typeface="Calibri"/>
              <a:cs typeface="Calibri"/>
              <a:sym typeface="Calibri"/>
            </a:endParaRPr>
          </a:p>
        </p:txBody>
      </p:sp>
      <p:pic>
        <p:nvPicPr>
          <p:cNvPr id="371" name="Google Shape;371;p41"/>
          <p:cNvPicPr preferRelativeResize="0"/>
          <p:nvPr/>
        </p:nvPicPr>
        <p:blipFill rotWithShape="1">
          <a:blip r:embed="rId4">
            <a:alphaModFix/>
          </a:blip>
          <a:srcRect/>
          <a:stretch/>
        </p:blipFill>
        <p:spPr>
          <a:xfrm>
            <a:off x="4454079" y="2019954"/>
            <a:ext cx="399439" cy="561900"/>
          </a:xfrm>
          <a:prstGeom prst="rect">
            <a:avLst/>
          </a:prstGeom>
          <a:noFill/>
          <a:ln>
            <a:noFill/>
          </a:ln>
        </p:spPr>
      </p:pic>
      <p:sp>
        <p:nvSpPr>
          <p:cNvPr id="372" name="Google Shape;372;p41"/>
          <p:cNvSpPr txBox="1"/>
          <p:nvPr/>
        </p:nvSpPr>
        <p:spPr>
          <a:xfrm>
            <a:off x="3198471" y="2748131"/>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373" name="Google Shape;373;p4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15</a:t>
            </a:fld>
            <a:endParaRPr/>
          </a:p>
        </p:txBody>
      </p:sp>
      <p:sp>
        <p:nvSpPr>
          <p:cNvPr id="374" name="Google Shape;374;p41"/>
          <p:cNvSpPr txBox="1"/>
          <p:nvPr/>
        </p:nvSpPr>
        <p:spPr>
          <a:xfrm>
            <a:off x="5276436" y="2733925"/>
            <a:ext cx="834600" cy="330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700" b="1" i="1" u="none" strike="noStrike" cap="none">
                <a:solidFill>
                  <a:srgbClr val="000000"/>
                </a:solidFill>
                <a:latin typeface="Calibri"/>
                <a:ea typeface="Calibri"/>
                <a:cs typeface="Calibri"/>
                <a:sym typeface="Calibri"/>
              </a:rPr>
              <a:t>p=0.15</a:t>
            </a:r>
            <a:endParaRPr sz="1700" b="1" i="1" u="none" strike="noStrike" cap="none">
              <a:solidFill>
                <a:srgbClr val="000000"/>
              </a:solidFill>
              <a:latin typeface="Calibri"/>
              <a:ea typeface="Calibri"/>
              <a:cs typeface="Calibri"/>
              <a:sym typeface="Calibri"/>
            </a:endParaRPr>
          </a:p>
        </p:txBody>
      </p:sp>
      <p:grpSp>
        <p:nvGrpSpPr>
          <p:cNvPr id="375" name="Google Shape;375;p41"/>
          <p:cNvGrpSpPr/>
          <p:nvPr/>
        </p:nvGrpSpPr>
        <p:grpSpPr>
          <a:xfrm>
            <a:off x="161888" y="1551041"/>
            <a:ext cx="2835225" cy="2398275"/>
            <a:chOff x="215851" y="2068054"/>
            <a:chExt cx="3780300" cy="3197700"/>
          </a:xfrm>
        </p:grpSpPr>
        <p:sp>
          <p:nvSpPr>
            <p:cNvPr id="376" name="Google Shape;376;p41"/>
            <p:cNvSpPr/>
            <p:nvPr/>
          </p:nvSpPr>
          <p:spPr>
            <a:xfrm>
              <a:off x="215851" y="2068054"/>
              <a:ext cx="3780300" cy="3197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377" name="Google Shape;377;p41"/>
            <p:cNvSpPr txBox="1"/>
            <p:nvPr/>
          </p:nvSpPr>
          <p:spPr>
            <a:xfrm>
              <a:off x="484386" y="2087203"/>
              <a:ext cx="3117000" cy="5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Morbidité à 90j</a:t>
              </a:r>
              <a:endParaRPr sz="1100"/>
            </a:p>
          </p:txBody>
        </p:sp>
      </p:grpSp>
      <p:sp>
        <p:nvSpPr>
          <p:cNvPr id="378" name="Google Shape;378;p41"/>
          <p:cNvSpPr txBox="1"/>
          <p:nvPr/>
        </p:nvSpPr>
        <p:spPr>
          <a:xfrm>
            <a:off x="300481" y="2726279"/>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grpSp>
        <p:nvGrpSpPr>
          <p:cNvPr id="379" name="Google Shape;379;p41"/>
          <p:cNvGrpSpPr/>
          <p:nvPr/>
        </p:nvGrpSpPr>
        <p:grpSpPr>
          <a:xfrm>
            <a:off x="931787" y="1956307"/>
            <a:ext cx="1295462" cy="581812"/>
            <a:chOff x="6870505" y="1257176"/>
            <a:chExt cx="2203166" cy="904277"/>
          </a:xfrm>
        </p:grpSpPr>
        <p:cxnSp>
          <p:nvCxnSpPr>
            <p:cNvPr id="380" name="Google Shape;380;p41"/>
            <p:cNvCxnSpPr/>
            <p:nvPr/>
          </p:nvCxnSpPr>
          <p:spPr>
            <a:xfrm>
              <a:off x="6870505" y="2161453"/>
              <a:ext cx="1958100" cy="0"/>
            </a:xfrm>
            <a:prstGeom prst="straightConnector1">
              <a:avLst/>
            </a:prstGeom>
            <a:noFill/>
            <a:ln w="51375" cap="flat" cmpd="sng">
              <a:solidFill>
                <a:srgbClr val="000000"/>
              </a:solidFill>
              <a:prstDash val="solid"/>
              <a:miter lim="800000"/>
              <a:headEnd type="none" w="sm" len="sm"/>
              <a:tailEnd type="none" w="sm" len="sm"/>
            </a:ln>
          </p:spPr>
        </p:cxnSp>
        <p:sp>
          <p:nvSpPr>
            <p:cNvPr id="381" name="Google Shape;381;p41"/>
            <p:cNvSpPr/>
            <p:nvPr/>
          </p:nvSpPr>
          <p:spPr>
            <a:xfrm>
              <a:off x="8383789" y="1781535"/>
              <a:ext cx="348000" cy="344400"/>
            </a:xfrm>
            <a:prstGeom prst="ellipse">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2" name="Google Shape;382;p41"/>
            <p:cNvSpPr/>
            <p:nvPr/>
          </p:nvSpPr>
          <p:spPr>
            <a:xfrm>
              <a:off x="7175096" y="1971514"/>
              <a:ext cx="12087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3" name="Google Shape;383;p41"/>
            <p:cNvSpPr/>
            <p:nvPr/>
          </p:nvSpPr>
          <p:spPr>
            <a:xfrm>
              <a:off x="7885808" y="1971514"/>
              <a:ext cx="4980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4" name="Google Shape;384;p41"/>
            <p:cNvSpPr/>
            <p:nvPr/>
          </p:nvSpPr>
          <p:spPr>
            <a:xfrm>
              <a:off x="7648003" y="1474412"/>
              <a:ext cx="226044" cy="40170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5" name="Google Shape;385;p41"/>
            <p:cNvSpPr/>
            <p:nvPr/>
          </p:nvSpPr>
          <p:spPr>
            <a:xfrm rot="991181">
              <a:off x="7782383" y="1281501"/>
              <a:ext cx="250871" cy="549292"/>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6" name="Google Shape;386;p41"/>
            <p:cNvSpPr/>
            <p:nvPr/>
          </p:nvSpPr>
          <p:spPr>
            <a:xfrm rot="2218270">
              <a:off x="7958299" y="1343932"/>
              <a:ext cx="226088" cy="46933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387" name="Google Shape;387;p41"/>
            <p:cNvSpPr/>
            <p:nvPr/>
          </p:nvSpPr>
          <p:spPr>
            <a:xfrm rot="2529953">
              <a:off x="8733895" y="1571684"/>
              <a:ext cx="300502" cy="232324"/>
            </a:xfrm>
            <a:custGeom>
              <a:avLst/>
              <a:gdLst/>
              <a:ahLst/>
              <a:cxnLst/>
              <a:rect l="l" t="t" r="r" b="b"/>
              <a:pathLst>
                <a:path w="420251" h="311078" extrusionOk="0">
                  <a:moveTo>
                    <a:pt x="12895" y="12002"/>
                  </a:moveTo>
                  <a:cubicBezTo>
                    <a:pt x="120359" y="-5907"/>
                    <a:pt x="82827" y="-1974"/>
                    <a:pt x="287812" y="12002"/>
                  </a:cubicBezTo>
                  <a:cubicBezTo>
                    <a:pt x="296701" y="12608"/>
                    <a:pt x="303577" y="20337"/>
                    <a:pt x="311718" y="23955"/>
                  </a:cubicBezTo>
                  <a:cubicBezTo>
                    <a:pt x="321522" y="28312"/>
                    <a:pt x="331797" y="31551"/>
                    <a:pt x="341601" y="35908"/>
                  </a:cubicBezTo>
                  <a:cubicBezTo>
                    <a:pt x="349742" y="39526"/>
                    <a:pt x="357318" y="44351"/>
                    <a:pt x="365507" y="47861"/>
                  </a:cubicBezTo>
                  <a:cubicBezTo>
                    <a:pt x="400145" y="62706"/>
                    <a:pt x="366912" y="42822"/>
                    <a:pt x="401365" y="65791"/>
                  </a:cubicBezTo>
                  <a:cubicBezTo>
                    <a:pt x="405349" y="71767"/>
                    <a:pt x="410106" y="77296"/>
                    <a:pt x="413318" y="83720"/>
                  </a:cubicBezTo>
                  <a:cubicBezTo>
                    <a:pt x="421396" y="99876"/>
                    <a:pt x="423661" y="120960"/>
                    <a:pt x="413318" y="137508"/>
                  </a:cubicBezTo>
                  <a:cubicBezTo>
                    <a:pt x="409432" y="143726"/>
                    <a:pt x="379724" y="152691"/>
                    <a:pt x="371483" y="155438"/>
                  </a:cubicBezTo>
                  <a:lnTo>
                    <a:pt x="6918" y="149461"/>
                  </a:lnTo>
                  <a:cubicBezTo>
                    <a:pt x="631" y="149055"/>
                    <a:pt x="-1398" y="137381"/>
                    <a:pt x="942" y="131532"/>
                  </a:cubicBezTo>
                  <a:cubicBezTo>
                    <a:pt x="3610" y="124863"/>
                    <a:pt x="12307" y="122496"/>
                    <a:pt x="18871" y="119579"/>
                  </a:cubicBezTo>
                  <a:cubicBezTo>
                    <a:pt x="30385" y="114462"/>
                    <a:pt x="54730" y="107626"/>
                    <a:pt x="54730" y="107626"/>
                  </a:cubicBezTo>
                  <a:cubicBezTo>
                    <a:pt x="84910" y="108704"/>
                    <a:pt x="195462" y="89473"/>
                    <a:pt x="245977" y="125555"/>
                  </a:cubicBezTo>
                  <a:cubicBezTo>
                    <a:pt x="252855" y="130468"/>
                    <a:pt x="258496" y="136992"/>
                    <a:pt x="263907" y="143485"/>
                  </a:cubicBezTo>
                  <a:cubicBezTo>
                    <a:pt x="268505" y="149003"/>
                    <a:pt x="271876" y="155438"/>
                    <a:pt x="275860" y="161414"/>
                  </a:cubicBezTo>
                  <a:cubicBezTo>
                    <a:pt x="273868" y="173367"/>
                    <a:pt x="278452" y="188704"/>
                    <a:pt x="269883" y="197273"/>
                  </a:cubicBezTo>
                  <a:cubicBezTo>
                    <a:pt x="261314" y="205842"/>
                    <a:pt x="245946" y="201081"/>
                    <a:pt x="234024" y="203249"/>
                  </a:cubicBezTo>
                  <a:cubicBezTo>
                    <a:pt x="224030" y="205066"/>
                    <a:pt x="214103" y="207234"/>
                    <a:pt x="204142" y="209226"/>
                  </a:cubicBezTo>
                  <a:cubicBezTo>
                    <a:pt x="146369" y="207234"/>
                    <a:pt x="88124" y="210889"/>
                    <a:pt x="30824" y="203249"/>
                  </a:cubicBezTo>
                  <a:cubicBezTo>
                    <a:pt x="24580" y="202416"/>
                    <a:pt x="22508" y="191169"/>
                    <a:pt x="24848" y="185320"/>
                  </a:cubicBezTo>
                  <a:cubicBezTo>
                    <a:pt x="27516" y="178651"/>
                    <a:pt x="36801" y="177351"/>
                    <a:pt x="42777" y="173367"/>
                  </a:cubicBezTo>
                  <a:cubicBezTo>
                    <a:pt x="94573" y="177351"/>
                    <a:pt x="146703" y="178222"/>
                    <a:pt x="198165" y="185320"/>
                  </a:cubicBezTo>
                  <a:cubicBezTo>
                    <a:pt x="205281" y="186301"/>
                    <a:pt x="211608" y="191664"/>
                    <a:pt x="216095" y="197273"/>
                  </a:cubicBezTo>
                  <a:cubicBezTo>
                    <a:pt x="220030" y="202192"/>
                    <a:pt x="220079" y="209226"/>
                    <a:pt x="222071" y="215202"/>
                  </a:cubicBezTo>
                  <a:cubicBezTo>
                    <a:pt x="218087" y="225163"/>
                    <a:pt x="217100" y="236939"/>
                    <a:pt x="210118" y="245085"/>
                  </a:cubicBezTo>
                  <a:cubicBezTo>
                    <a:pt x="204320" y="251849"/>
                    <a:pt x="195112" y="256633"/>
                    <a:pt x="186212" y="257038"/>
                  </a:cubicBezTo>
                  <a:cubicBezTo>
                    <a:pt x="150335" y="258669"/>
                    <a:pt x="114495" y="253053"/>
                    <a:pt x="78636" y="251061"/>
                  </a:cubicBezTo>
                  <a:cubicBezTo>
                    <a:pt x="72660" y="249069"/>
                    <a:pt x="59179" y="251197"/>
                    <a:pt x="60707" y="245085"/>
                  </a:cubicBezTo>
                  <a:cubicBezTo>
                    <a:pt x="63123" y="235422"/>
                    <a:pt x="74683" y="227949"/>
                    <a:pt x="84612" y="227155"/>
                  </a:cubicBezTo>
                  <a:cubicBezTo>
                    <a:pt x="126361" y="223815"/>
                    <a:pt x="168283" y="231140"/>
                    <a:pt x="210118" y="233132"/>
                  </a:cubicBezTo>
                  <a:cubicBezTo>
                    <a:pt x="216095" y="237116"/>
                    <a:pt x="222969" y="240006"/>
                    <a:pt x="228048" y="245085"/>
                  </a:cubicBezTo>
                  <a:cubicBezTo>
                    <a:pt x="233844" y="250880"/>
                    <a:pt x="254127" y="275148"/>
                    <a:pt x="228048" y="280943"/>
                  </a:cubicBezTo>
                  <a:cubicBezTo>
                    <a:pt x="196872" y="287871"/>
                    <a:pt x="164299" y="284928"/>
                    <a:pt x="132424" y="286920"/>
                  </a:cubicBezTo>
                  <a:cubicBezTo>
                    <a:pt x="138401" y="288912"/>
                    <a:pt x="147537" y="287261"/>
                    <a:pt x="150354" y="292896"/>
                  </a:cubicBezTo>
                  <a:cubicBezTo>
                    <a:pt x="161209" y="314606"/>
                    <a:pt x="139235" y="310826"/>
                    <a:pt x="132424" y="310826"/>
                  </a:cubicBezTo>
                </a:path>
              </a:pathLst>
            </a:custGeom>
            <a:noFill/>
            <a:ln w="192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grpSp>
      <p:sp>
        <p:nvSpPr>
          <p:cNvPr id="388" name="Google Shape;388;p41"/>
          <p:cNvSpPr txBox="1"/>
          <p:nvPr/>
        </p:nvSpPr>
        <p:spPr>
          <a:xfrm>
            <a:off x="218825"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53%</a:t>
            </a:r>
            <a:endParaRPr sz="1600" b="1" i="0" u="none" strike="noStrike" cap="none">
              <a:solidFill>
                <a:srgbClr val="000000"/>
              </a:solidFill>
              <a:latin typeface="Calibri"/>
              <a:ea typeface="Calibri"/>
              <a:cs typeface="Calibri"/>
              <a:sym typeface="Calibri"/>
            </a:endParaRPr>
          </a:p>
        </p:txBody>
      </p:sp>
      <p:sp>
        <p:nvSpPr>
          <p:cNvPr id="389" name="Google Shape;389;p41"/>
          <p:cNvSpPr txBox="1"/>
          <p:nvPr/>
        </p:nvSpPr>
        <p:spPr>
          <a:xfrm>
            <a:off x="1828800"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50%</a:t>
            </a:r>
            <a:endParaRPr sz="1600" b="1" i="0" u="none" strike="noStrike" cap="none">
              <a:solidFill>
                <a:srgbClr val="000000"/>
              </a:solidFill>
              <a:latin typeface="Calibri"/>
              <a:ea typeface="Calibri"/>
              <a:cs typeface="Calibri"/>
              <a:sym typeface="Calibri"/>
            </a:endParaRPr>
          </a:p>
        </p:txBody>
      </p:sp>
      <p:sp>
        <p:nvSpPr>
          <p:cNvPr id="390" name="Google Shape;390;p41"/>
          <p:cNvSpPr txBox="1"/>
          <p:nvPr/>
        </p:nvSpPr>
        <p:spPr>
          <a:xfrm>
            <a:off x="2287034" y="2726275"/>
            <a:ext cx="6795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p=0.8</a:t>
            </a:r>
            <a:endParaRPr sz="1800" b="1" i="1" u="none" strike="noStrike" cap="none">
              <a:solidFill>
                <a:srgbClr val="000000"/>
              </a:solidFill>
              <a:latin typeface="Calibri"/>
              <a:ea typeface="Calibri"/>
              <a:cs typeface="Calibri"/>
              <a:sym typeface="Calibri"/>
            </a:endParaRPr>
          </a:p>
        </p:txBody>
      </p:sp>
      <p:sp>
        <p:nvSpPr>
          <p:cNvPr id="391" name="Google Shape;391;p41"/>
          <p:cNvSpPr txBox="1"/>
          <p:nvPr/>
        </p:nvSpPr>
        <p:spPr>
          <a:xfrm>
            <a:off x="3374587"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a:latin typeface="Calibri"/>
                <a:ea typeface="Calibri"/>
                <a:cs typeface="Calibri"/>
                <a:sym typeface="Calibri"/>
              </a:rPr>
              <a:t>12j (8-19)</a:t>
            </a:r>
            <a:endParaRPr sz="1600" b="1" i="0" u="none" strike="noStrike" cap="none">
              <a:solidFill>
                <a:srgbClr val="000000"/>
              </a:solidFill>
              <a:latin typeface="Calibri"/>
              <a:ea typeface="Calibri"/>
              <a:cs typeface="Calibri"/>
              <a:sym typeface="Calibri"/>
            </a:endParaRPr>
          </a:p>
        </p:txBody>
      </p:sp>
      <p:sp>
        <p:nvSpPr>
          <p:cNvPr id="392" name="Google Shape;392;p41"/>
          <p:cNvSpPr txBox="1"/>
          <p:nvPr/>
        </p:nvSpPr>
        <p:spPr>
          <a:xfrm>
            <a:off x="4984563"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10j (8-16)</a:t>
            </a: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397" name="Google Shape;397;p42"/>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98" name="Google Shape;398;p42"/>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99" name="Google Shape;399;p42"/>
          <p:cNvSpPr txBox="1"/>
          <p:nvPr/>
        </p:nvSpPr>
        <p:spPr>
          <a:xfrm>
            <a:off x="158750" y="680875"/>
            <a:ext cx="8852700" cy="306300"/>
          </a:xfrm>
          <a:prstGeom prst="rect">
            <a:avLst/>
          </a:prstGeom>
          <a:solidFill>
            <a:srgbClr val="F9E0EB"/>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précoces (&lt; 90 jours)</a:t>
            </a:r>
            <a:endParaRPr sz="1800" b="1">
              <a:solidFill>
                <a:schemeClr val="dk1"/>
              </a:solidFill>
              <a:latin typeface="Calibri"/>
              <a:ea typeface="Calibri"/>
              <a:cs typeface="Calibri"/>
              <a:sym typeface="Calibri"/>
            </a:endParaRPr>
          </a:p>
        </p:txBody>
      </p:sp>
      <p:sp>
        <p:nvSpPr>
          <p:cNvPr id="400" name="Google Shape;400;p42"/>
          <p:cNvSpPr/>
          <p:nvPr/>
        </p:nvSpPr>
        <p:spPr>
          <a:xfrm>
            <a:off x="3198470" y="1565545"/>
            <a:ext cx="2835300" cy="23838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1" name="Google Shape;401;p42"/>
          <p:cNvSpPr txBox="1"/>
          <p:nvPr/>
        </p:nvSpPr>
        <p:spPr>
          <a:xfrm>
            <a:off x="3468051" y="1581351"/>
            <a:ext cx="23379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Durée séjour</a:t>
            </a:r>
            <a:endParaRPr sz="2400" b="1" i="0" u="none" strike="noStrike" cap="none">
              <a:solidFill>
                <a:srgbClr val="000000"/>
              </a:solidFill>
              <a:latin typeface="Calibri"/>
              <a:ea typeface="Calibri"/>
              <a:cs typeface="Calibri"/>
              <a:sym typeface="Calibri"/>
            </a:endParaRPr>
          </a:p>
        </p:txBody>
      </p:sp>
      <p:pic>
        <p:nvPicPr>
          <p:cNvPr id="402" name="Google Shape;402;p42"/>
          <p:cNvPicPr preferRelativeResize="0"/>
          <p:nvPr/>
        </p:nvPicPr>
        <p:blipFill rotWithShape="1">
          <a:blip r:embed="rId4">
            <a:alphaModFix/>
          </a:blip>
          <a:srcRect/>
          <a:stretch/>
        </p:blipFill>
        <p:spPr>
          <a:xfrm>
            <a:off x="4454079" y="2019954"/>
            <a:ext cx="399439" cy="561900"/>
          </a:xfrm>
          <a:prstGeom prst="rect">
            <a:avLst/>
          </a:prstGeom>
          <a:noFill/>
          <a:ln>
            <a:noFill/>
          </a:ln>
        </p:spPr>
      </p:pic>
      <p:sp>
        <p:nvSpPr>
          <p:cNvPr id="403" name="Google Shape;403;p42"/>
          <p:cNvSpPr txBox="1"/>
          <p:nvPr/>
        </p:nvSpPr>
        <p:spPr>
          <a:xfrm>
            <a:off x="3198471" y="2748131"/>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404" name="Google Shape;40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16</a:t>
            </a:fld>
            <a:endParaRPr/>
          </a:p>
        </p:txBody>
      </p:sp>
      <p:sp>
        <p:nvSpPr>
          <p:cNvPr id="405" name="Google Shape;405;p42"/>
          <p:cNvSpPr txBox="1"/>
          <p:nvPr/>
        </p:nvSpPr>
        <p:spPr>
          <a:xfrm>
            <a:off x="5276436" y="2733925"/>
            <a:ext cx="834600" cy="330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700" b="1" i="1" u="none" strike="noStrike" cap="none">
                <a:solidFill>
                  <a:srgbClr val="000000"/>
                </a:solidFill>
                <a:latin typeface="Calibri"/>
                <a:ea typeface="Calibri"/>
                <a:cs typeface="Calibri"/>
                <a:sym typeface="Calibri"/>
              </a:rPr>
              <a:t>p=0.15</a:t>
            </a:r>
            <a:endParaRPr sz="1700" b="1" i="1" u="none" strike="noStrike" cap="none">
              <a:solidFill>
                <a:srgbClr val="000000"/>
              </a:solidFill>
              <a:latin typeface="Calibri"/>
              <a:ea typeface="Calibri"/>
              <a:cs typeface="Calibri"/>
              <a:sym typeface="Calibri"/>
            </a:endParaRPr>
          </a:p>
        </p:txBody>
      </p:sp>
      <p:grpSp>
        <p:nvGrpSpPr>
          <p:cNvPr id="406" name="Google Shape;406;p42"/>
          <p:cNvGrpSpPr/>
          <p:nvPr/>
        </p:nvGrpSpPr>
        <p:grpSpPr>
          <a:xfrm>
            <a:off x="161888" y="1551041"/>
            <a:ext cx="2835225" cy="2398275"/>
            <a:chOff x="215851" y="2068054"/>
            <a:chExt cx="3780300" cy="3197700"/>
          </a:xfrm>
        </p:grpSpPr>
        <p:sp>
          <p:nvSpPr>
            <p:cNvPr id="407" name="Google Shape;407;p42"/>
            <p:cNvSpPr/>
            <p:nvPr/>
          </p:nvSpPr>
          <p:spPr>
            <a:xfrm>
              <a:off x="215851" y="2068054"/>
              <a:ext cx="3780300" cy="3197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408" name="Google Shape;408;p42"/>
            <p:cNvSpPr txBox="1"/>
            <p:nvPr/>
          </p:nvSpPr>
          <p:spPr>
            <a:xfrm>
              <a:off x="484386" y="2087203"/>
              <a:ext cx="3117000" cy="5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Morbidité à 90j</a:t>
              </a:r>
              <a:endParaRPr sz="1100"/>
            </a:p>
          </p:txBody>
        </p:sp>
      </p:grpSp>
      <p:sp>
        <p:nvSpPr>
          <p:cNvPr id="409" name="Google Shape;409;p42"/>
          <p:cNvSpPr txBox="1"/>
          <p:nvPr/>
        </p:nvSpPr>
        <p:spPr>
          <a:xfrm>
            <a:off x="300481" y="2726279"/>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grpSp>
        <p:nvGrpSpPr>
          <p:cNvPr id="410" name="Google Shape;410;p42"/>
          <p:cNvGrpSpPr/>
          <p:nvPr/>
        </p:nvGrpSpPr>
        <p:grpSpPr>
          <a:xfrm>
            <a:off x="931787" y="1956307"/>
            <a:ext cx="1295462" cy="581812"/>
            <a:chOff x="6870505" y="1257176"/>
            <a:chExt cx="2203166" cy="904277"/>
          </a:xfrm>
        </p:grpSpPr>
        <p:cxnSp>
          <p:nvCxnSpPr>
            <p:cNvPr id="411" name="Google Shape;411;p42"/>
            <p:cNvCxnSpPr/>
            <p:nvPr/>
          </p:nvCxnSpPr>
          <p:spPr>
            <a:xfrm>
              <a:off x="6870505" y="2161453"/>
              <a:ext cx="1958100" cy="0"/>
            </a:xfrm>
            <a:prstGeom prst="straightConnector1">
              <a:avLst/>
            </a:prstGeom>
            <a:noFill/>
            <a:ln w="51375" cap="flat" cmpd="sng">
              <a:solidFill>
                <a:srgbClr val="000000"/>
              </a:solidFill>
              <a:prstDash val="solid"/>
              <a:miter lim="800000"/>
              <a:headEnd type="none" w="sm" len="sm"/>
              <a:tailEnd type="none" w="sm" len="sm"/>
            </a:ln>
          </p:spPr>
        </p:cxnSp>
        <p:sp>
          <p:nvSpPr>
            <p:cNvPr id="412" name="Google Shape;412;p42"/>
            <p:cNvSpPr/>
            <p:nvPr/>
          </p:nvSpPr>
          <p:spPr>
            <a:xfrm>
              <a:off x="8383789" y="1781535"/>
              <a:ext cx="348000" cy="344400"/>
            </a:xfrm>
            <a:prstGeom prst="ellipse">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3" name="Google Shape;413;p42"/>
            <p:cNvSpPr/>
            <p:nvPr/>
          </p:nvSpPr>
          <p:spPr>
            <a:xfrm>
              <a:off x="7175096" y="1971514"/>
              <a:ext cx="12087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4" name="Google Shape;414;p42"/>
            <p:cNvSpPr/>
            <p:nvPr/>
          </p:nvSpPr>
          <p:spPr>
            <a:xfrm>
              <a:off x="7885808" y="1971514"/>
              <a:ext cx="498000" cy="172200"/>
            </a:xfrm>
            <a:prstGeom prst="roundRect">
              <a:avLst>
                <a:gd name="adj" fmla="val 50000"/>
              </a:avLst>
            </a:prstGeom>
            <a:solidFill>
              <a:schemeClr val="lt1"/>
            </a:solidFill>
            <a:ln w="6852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5" name="Google Shape;415;p42"/>
            <p:cNvSpPr/>
            <p:nvPr/>
          </p:nvSpPr>
          <p:spPr>
            <a:xfrm>
              <a:off x="7648003" y="1474412"/>
              <a:ext cx="226044" cy="40170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6" name="Google Shape;416;p42"/>
            <p:cNvSpPr/>
            <p:nvPr/>
          </p:nvSpPr>
          <p:spPr>
            <a:xfrm rot="991181">
              <a:off x="7782383" y="1281501"/>
              <a:ext cx="250871" cy="549292"/>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7" name="Google Shape;417;p42"/>
            <p:cNvSpPr/>
            <p:nvPr/>
          </p:nvSpPr>
          <p:spPr>
            <a:xfrm rot="2218270">
              <a:off x="7958299" y="1343932"/>
              <a:ext cx="226088" cy="469336"/>
            </a:xfrm>
            <a:prstGeom prst="lightningBolt">
              <a:avLst/>
            </a:prstGeom>
            <a:solidFill>
              <a:srgbClr val="000000"/>
            </a:solidFill>
            <a:ln w="85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sp>
          <p:nvSpPr>
            <p:cNvPr id="418" name="Google Shape;418;p42"/>
            <p:cNvSpPr/>
            <p:nvPr/>
          </p:nvSpPr>
          <p:spPr>
            <a:xfrm rot="2529953">
              <a:off x="8733895" y="1571684"/>
              <a:ext cx="300502" cy="232324"/>
            </a:xfrm>
            <a:custGeom>
              <a:avLst/>
              <a:gdLst/>
              <a:ahLst/>
              <a:cxnLst/>
              <a:rect l="l" t="t" r="r" b="b"/>
              <a:pathLst>
                <a:path w="420251" h="311078" extrusionOk="0">
                  <a:moveTo>
                    <a:pt x="12895" y="12002"/>
                  </a:moveTo>
                  <a:cubicBezTo>
                    <a:pt x="120359" y="-5907"/>
                    <a:pt x="82827" y="-1974"/>
                    <a:pt x="287812" y="12002"/>
                  </a:cubicBezTo>
                  <a:cubicBezTo>
                    <a:pt x="296701" y="12608"/>
                    <a:pt x="303577" y="20337"/>
                    <a:pt x="311718" y="23955"/>
                  </a:cubicBezTo>
                  <a:cubicBezTo>
                    <a:pt x="321522" y="28312"/>
                    <a:pt x="331797" y="31551"/>
                    <a:pt x="341601" y="35908"/>
                  </a:cubicBezTo>
                  <a:cubicBezTo>
                    <a:pt x="349742" y="39526"/>
                    <a:pt x="357318" y="44351"/>
                    <a:pt x="365507" y="47861"/>
                  </a:cubicBezTo>
                  <a:cubicBezTo>
                    <a:pt x="400145" y="62706"/>
                    <a:pt x="366912" y="42822"/>
                    <a:pt x="401365" y="65791"/>
                  </a:cubicBezTo>
                  <a:cubicBezTo>
                    <a:pt x="405349" y="71767"/>
                    <a:pt x="410106" y="77296"/>
                    <a:pt x="413318" y="83720"/>
                  </a:cubicBezTo>
                  <a:cubicBezTo>
                    <a:pt x="421396" y="99876"/>
                    <a:pt x="423661" y="120960"/>
                    <a:pt x="413318" y="137508"/>
                  </a:cubicBezTo>
                  <a:cubicBezTo>
                    <a:pt x="409432" y="143726"/>
                    <a:pt x="379724" y="152691"/>
                    <a:pt x="371483" y="155438"/>
                  </a:cubicBezTo>
                  <a:lnTo>
                    <a:pt x="6918" y="149461"/>
                  </a:lnTo>
                  <a:cubicBezTo>
                    <a:pt x="631" y="149055"/>
                    <a:pt x="-1398" y="137381"/>
                    <a:pt x="942" y="131532"/>
                  </a:cubicBezTo>
                  <a:cubicBezTo>
                    <a:pt x="3610" y="124863"/>
                    <a:pt x="12307" y="122496"/>
                    <a:pt x="18871" y="119579"/>
                  </a:cubicBezTo>
                  <a:cubicBezTo>
                    <a:pt x="30385" y="114462"/>
                    <a:pt x="54730" y="107626"/>
                    <a:pt x="54730" y="107626"/>
                  </a:cubicBezTo>
                  <a:cubicBezTo>
                    <a:pt x="84910" y="108704"/>
                    <a:pt x="195462" y="89473"/>
                    <a:pt x="245977" y="125555"/>
                  </a:cubicBezTo>
                  <a:cubicBezTo>
                    <a:pt x="252855" y="130468"/>
                    <a:pt x="258496" y="136992"/>
                    <a:pt x="263907" y="143485"/>
                  </a:cubicBezTo>
                  <a:cubicBezTo>
                    <a:pt x="268505" y="149003"/>
                    <a:pt x="271876" y="155438"/>
                    <a:pt x="275860" y="161414"/>
                  </a:cubicBezTo>
                  <a:cubicBezTo>
                    <a:pt x="273868" y="173367"/>
                    <a:pt x="278452" y="188704"/>
                    <a:pt x="269883" y="197273"/>
                  </a:cubicBezTo>
                  <a:cubicBezTo>
                    <a:pt x="261314" y="205842"/>
                    <a:pt x="245946" y="201081"/>
                    <a:pt x="234024" y="203249"/>
                  </a:cubicBezTo>
                  <a:cubicBezTo>
                    <a:pt x="224030" y="205066"/>
                    <a:pt x="214103" y="207234"/>
                    <a:pt x="204142" y="209226"/>
                  </a:cubicBezTo>
                  <a:cubicBezTo>
                    <a:pt x="146369" y="207234"/>
                    <a:pt x="88124" y="210889"/>
                    <a:pt x="30824" y="203249"/>
                  </a:cubicBezTo>
                  <a:cubicBezTo>
                    <a:pt x="24580" y="202416"/>
                    <a:pt x="22508" y="191169"/>
                    <a:pt x="24848" y="185320"/>
                  </a:cubicBezTo>
                  <a:cubicBezTo>
                    <a:pt x="27516" y="178651"/>
                    <a:pt x="36801" y="177351"/>
                    <a:pt x="42777" y="173367"/>
                  </a:cubicBezTo>
                  <a:cubicBezTo>
                    <a:pt x="94573" y="177351"/>
                    <a:pt x="146703" y="178222"/>
                    <a:pt x="198165" y="185320"/>
                  </a:cubicBezTo>
                  <a:cubicBezTo>
                    <a:pt x="205281" y="186301"/>
                    <a:pt x="211608" y="191664"/>
                    <a:pt x="216095" y="197273"/>
                  </a:cubicBezTo>
                  <a:cubicBezTo>
                    <a:pt x="220030" y="202192"/>
                    <a:pt x="220079" y="209226"/>
                    <a:pt x="222071" y="215202"/>
                  </a:cubicBezTo>
                  <a:cubicBezTo>
                    <a:pt x="218087" y="225163"/>
                    <a:pt x="217100" y="236939"/>
                    <a:pt x="210118" y="245085"/>
                  </a:cubicBezTo>
                  <a:cubicBezTo>
                    <a:pt x="204320" y="251849"/>
                    <a:pt x="195112" y="256633"/>
                    <a:pt x="186212" y="257038"/>
                  </a:cubicBezTo>
                  <a:cubicBezTo>
                    <a:pt x="150335" y="258669"/>
                    <a:pt x="114495" y="253053"/>
                    <a:pt x="78636" y="251061"/>
                  </a:cubicBezTo>
                  <a:cubicBezTo>
                    <a:pt x="72660" y="249069"/>
                    <a:pt x="59179" y="251197"/>
                    <a:pt x="60707" y="245085"/>
                  </a:cubicBezTo>
                  <a:cubicBezTo>
                    <a:pt x="63123" y="235422"/>
                    <a:pt x="74683" y="227949"/>
                    <a:pt x="84612" y="227155"/>
                  </a:cubicBezTo>
                  <a:cubicBezTo>
                    <a:pt x="126361" y="223815"/>
                    <a:pt x="168283" y="231140"/>
                    <a:pt x="210118" y="233132"/>
                  </a:cubicBezTo>
                  <a:cubicBezTo>
                    <a:pt x="216095" y="237116"/>
                    <a:pt x="222969" y="240006"/>
                    <a:pt x="228048" y="245085"/>
                  </a:cubicBezTo>
                  <a:cubicBezTo>
                    <a:pt x="233844" y="250880"/>
                    <a:pt x="254127" y="275148"/>
                    <a:pt x="228048" y="280943"/>
                  </a:cubicBezTo>
                  <a:cubicBezTo>
                    <a:pt x="196872" y="287871"/>
                    <a:pt x="164299" y="284928"/>
                    <a:pt x="132424" y="286920"/>
                  </a:cubicBezTo>
                  <a:cubicBezTo>
                    <a:pt x="138401" y="288912"/>
                    <a:pt x="147537" y="287261"/>
                    <a:pt x="150354" y="292896"/>
                  </a:cubicBezTo>
                  <a:cubicBezTo>
                    <a:pt x="161209" y="314606"/>
                    <a:pt x="139235" y="310826"/>
                    <a:pt x="132424" y="310826"/>
                  </a:cubicBezTo>
                </a:path>
              </a:pathLst>
            </a:custGeom>
            <a:noFill/>
            <a:ln w="19275" cap="flat" cmpd="sng">
              <a:solidFill>
                <a:srgbClr val="000000"/>
              </a:solidFill>
              <a:prstDash val="solid"/>
              <a:miter lim="800000"/>
              <a:headEnd type="none" w="sm" len="sm"/>
              <a:tailEnd type="none" w="sm" len="sm"/>
            </a:ln>
          </p:spPr>
          <p:txBody>
            <a:bodyPr spcFirstLastPara="1" wrap="square" lIns="46250" tIns="23125" rIns="46250" bIns="23125" anchor="ctr" anchorCtr="0">
              <a:noAutofit/>
            </a:bodyPr>
            <a:lstStyle/>
            <a:p>
              <a:pPr marL="0" marR="0" lvl="0" indent="0" algn="ctr" rtl="0">
                <a:lnSpc>
                  <a:spcPct val="100000"/>
                </a:lnSpc>
                <a:spcBef>
                  <a:spcPts val="0"/>
                </a:spcBef>
                <a:spcAft>
                  <a:spcPts val="0"/>
                </a:spcAft>
                <a:buClr>
                  <a:srgbClr val="000000"/>
                </a:buClr>
                <a:buSzPts val="944"/>
                <a:buFont typeface="Arial"/>
                <a:buNone/>
              </a:pPr>
              <a:endParaRPr sz="944" b="0" i="0" u="none" strike="noStrike" cap="none">
                <a:solidFill>
                  <a:srgbClr val="000000"/>
                </a:solidFill>
                <a:latin typeface="Calibri"/>
                <a:ea typeface="Calibri"/>
                <a:cs typeface="Calibri"/>
                <a:sym typeface="Calibri"/>
              </a:endParaRPr>
            </a:p>
          </p:txBody>
        </p:sp>
      </p:grpSp>
      <p:sp>
        <p:nvSpPr>
          <p:cNvPr id="419" name="Google Shape;419;p42"/>
          <p:cNvSpPr txBox="1"/>
          <p:nvPr/>
        </p:nvSpPr>
        <p:spPr>
          <a:xfrm>
            <a:off x="218825"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53%</a:t>
            </a:r>
            <a:endParaRPr sz="1600" b="1" i="0" u="none" strike="noStrike" cap="none">
              <a:solidFill>
                <a:srgbClr val="000000"/>
              </a:solidFill>
              <a:latin typeface="Calibri"/>
              <a:ea typeface="Calibri"/>
              <a:cs typeface="Calibri"/>
              <a:sym typeface="Calibri"/>
            </a:endParaRPr>
          </a:p>
        </p:txBody>
      </p:sp>
      <p:sp>
        <p:nvSpPr>
          <p:cNvPr id="420" name="Google Shape;420;p42"/>
          <p:cNvSpPr txBox="1"/>
          <p:nvPr/>
        </p:nvSpPr>
        <p:spPr>
          <a:xfrm>
            <a:off x="1828800"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50%</a:t>
            </a:r>
            <a:endParaRPr sz="1600" b="1" i="0" u="none" strike="noStrike" cap="none">
              <a:solidFill>
                <a:srgbClr val="000000"/>
              </a:solidFill>
              <a:latin typeface="Calibri"/>
              <a:ea typeface="Calibri"/>
              <a:cs typeface="Calibri"/>
              <a:sym typeface="Calibri"/>
            </a:endParaRPr>
          </a:p>
        </p:txBody>
      </p:sp>
      <p:sp>
        <p:nvSpPr>
          <p:cNvPr id="421" name="Google Shape;421;p42"/>
          <p:cNvSpPr txBox="1"/>
          <p:nvPr/>
        </p:nvSpPr>
        <p:spPr>
          <a:xfrm>
            <a:off x="2287034" y="2726275"/>
            <a:ext cx="6795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p=0.8</a:t>
            </a:r>
            <a:endParaRPr sz="1800" b="1" i="1" u="none" strike="noStrike" cap="none">
              <a:solidFill>
                <a:srgbClr val="000000"/>
              </a:solidFill>
              <a:latin typeface="Calibri"/>
              <a:ea typeface="Calibri"/>
              <a:cs typeface="Calibri"/>
              <a:sym typeface="Calibri"/>
            </a:endParaRPr>
          </a:p>
        </p:txBody>
      </p:sp>
      <p:sp>
        <p:nvSpPr>
          <p:cNvPr id="422" name="Google Shape;422;p42"/>
          <p:cNvSpPr txBox="1"/>
          <p:nvPr/>
        </p:nvSpPr>
        <p:spPr>
          <a:xfrm>
            <a:off x="3374587"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a:latin typeface="Calibri"/>
                <a:ea typeface="Calibri"/>
                <a:cs typeface="Calibri"/>
                <a:sym typeface="Calibri"/>
              </a:rPr>
              <a:t>12j (8-19)</a:t>
            </a:r>
            <a:endParaRPr sz="1600" b="1" i="0" u="none" strike="noStrike" cap="none">
              <a:solidFill>
                <a:srgbClr val="000000"/>
              </a:solidFill>
              <a:latin typeface="Calibri"/>
              <a:ea typeface="Calibri"/>
              <a:cs typeface="Calibri"/>
              <a:sym typeface="Calibri"/>
            </a:endParaRPr>
          </a:p>
        </p:txBody>
      </p:sp>
      <p:sp>
        <p:nvSpPr>
          <p:cNvPr id="423" name="Google Shape;423;p42"/>
          <p:cNvSpPr txBox="1"/>
          <p:nvPr/>
        </p:nvSpPr>
        <p:spPr>
          <a:xfrm>
            <a:off x="4984563"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10j (8-16)</a:t>
            </a:r>
            <a:endParaRPr sz="1600" b="1" i="0" u="none" strike="noStrike" cap="none">
              <a:solidFill>
                <a:srgbClr val="000000"/>
              </a:solidFill>
              <a:latin typeface="Calibri"/>
              <a:ea typeface="Calibri"/>
              <a:cs typeface="Calibri"/>
              <a:sym typeface="Calibri"/>
            </a:endParaRPr>
          </a:p>
        </p:txBody>
      </p:sp>
      <p:grpSp>
        <p:nvGrpSpPr>
          <p:cNvPr id="424" name="Google Shape;424;p42"/>
          <p:cNvGrpSpPr/>
          <p:nvPr/>
        </p:nvGrpSpPr>
        <p:grpSpPr>
          <a:xfrm>
            <a:off x="6214223" y="1562334"/>
            <a:ext cx="2835358" cy="2398275"/>
            <a:chOff x="247046" y="2553403"/>
            <a:chExt cx="3780477" cy="3197700"/>
          </a:xfrm>
        </p:grpSpPr>
        <p:sp>
          <p:nvSpPr>
            <p:cNvPr id="425" name="Google Shape;425;p42"/>
            <p:cNvSpPr/>
            <p:nvPr/>
          </p:nvSpPr>
          <p:spPr>
            <a:xfrm>
              <a:off x="247046" y="2553403"/>
              <a:ext cx="3780300" cy="3197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grpSp>
          <p:nvGrpSpPr>
            <p:cNvPr id="426" name="Google Shape;426;p42"/>
            <p:cNvGrpSpPr/>
            <p:nvPr/>
          </p:nvGrpSpPr>
          <p:grpSpPr>
            <a:xfrm>
              <a:off x="247049" y="2572524"/>
              <a:ext cx="3780474" cy="2023614"/>
              <a:chOff x="6277409" y="777658"/>
              <a:chExt cx="3252300" cy="1590766"/>
            </a:xfrm>
          </p:grpSpPr>
          <p:sp>
            <p:nvSpPr>
              <p:cNvPr id="427" name="Google Shape;427;p42"/>
              <p:cNvSpPr txBox="1"/>
              <p:nvPr/>
            </p:nvSpPr>
            <p:spPr>
              <a:xfrm>
                <a:off x="6336495" y="2005424"/>
                <a:ext cx="2372400" cy="363000"/>
              </a:xfrm>
              <a:prstGeom prst="rect">
                <a:avLst/>
              </a:prstGeom>
              <a:solidFill>
                <a:srgbClr val="F9E0EB"/>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428" name="Google Shape;428;p42"/>
              <p:cNvSpPr txBox="1"/>
              <p:nvPr/>
            </p:nvSpPr>
            <p:spPr>
              <a:xfrm>
                <a:off x="6277409" y="777658"/>
                <a:ext cx="3252300" cy="459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Réadmission à 30j</a:t>
                </a:r>
                <a:endParaRPr sz="2400" b="1" i="0" u="none" strike="noStrike" cap="none">
                  <a:solidFill>
                    <a:srgbClr val="000000"/>
                  </a:solidFill>
                  <a:latin typeface="Calibri"/>
                  <a:ea typeface="Calibri"/>
                  <a:cs typeface="Calibri"/>
                  <a:sym typeface="Calibri"/>
                </a:endParaRPr>
              </a:p>
            </p:txBody>
          </p:sp>
        </p:grpSp>
      </p:grpSp>
      <p:pic>
        <p:nvPicPr>
          <p:cNvPr id="429" name="Google Shape;429;p42"/>
          <p:cNvPicPr preferRelativeResize="0"/>
          <p:nvPr/>
        </p:nvPicPr>
        <p:blipFill rotWithShape="1">
          <a:blip r:embed="rId5">
            <a:alphaModFix/>
          </a:blip>
          <a:srcRect/>
          <a:stretch/>
        </p:blipFill>
        <p:spPr>
          <a:xfrm>
            <a:off x="7264100" y="1825623"/>
            <a:ext cx="867300" cy="867300"/>
          </a:xfrm>
          <a:prstGeom prst="rect">
            <a:avLst/>
          </a:prstGeom>
          <a:noFill/>
          <a:ln>
            <a:noFill/>
          </a:ln>
        </p:spPr>
      </p:pic>
      <p:sp>
        <p:nvSpPr>
          <p:cNvPr id="430" name="Google Shape;430;p42"/>
          <p:cNvSpPr txBox="1"/>
          <p:nvPr/>
        </p:nvSpPr>
        <p:spPr>
          <a:xfrm>
            <a:off x="8259057" y="2748113"/>
            <a:ext cx="7524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p=0.7</a:t>
            </a:r>
            <a:endParaRPr sz="1800" b="1" i="1" u="none" strike="noStrike" cap="none">
              <a:solidFill>
                <a:srgbClr val="000000"/>
              </a:solidFill>
              <a:latin typeface="Calibri"/>
              <a:ea typeface="Calibri"/>
              <a:cs typeface="Calibri"/>
              <a:sym typeface="Calibri"/>
            </a:endParaRPr>
          </a:p>
        </p:txBody>
      </p:sp>
      <p:sp>
        <p:nvSpPr>
          <p:cNvPr id="431" name="Google Shape;431;p42"/>
          <p:cNvSpPr txBox="1"/>
          <p:nvPr/>
        </p:nvSpPr>
        <p:spPr>
          <a:xfrm>
            <a:off x="6409762"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15</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32" name="Google Shape;432;p42"/>
          <p:cNvSpPr txBox="1"/>
          <p:nvPr/>
        </p:nvSpPr>
        <p:spPr>
          <a:xfrm>
            <a:off x="8019738"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19</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aphicFrame>
        <p:nvGraphicFramePr>
          <p:cNvPr id="437" name="Google Shape;437;p43"/>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38" name="Google Shape;438;p43"/>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39" name="Google Shape;439;p43"/>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 (&gt; 90 jours)</a:t>
            </a:r>
            <a:endParaRPr sz="1800" b="1">
              <a:solidFill>
                <a:schemeClr val="dk1"/>
              </a:solidFill>
              <a:latin typeface="Calibri"/>
              <a:ea typeface="Calibri"/>
              <a:cs typeface="Calibri"/>
              <a:sym typeface="Calibri"/>
            </a:endParaRPr>
          </a:p>
        </p:txBody>
      </p:sp>
      <p:grpSp>
        <p:nvGrpSpPr>
          <p:cNvPr id="440" name="Google Shape;440;p43"/>
          <p:cNvGrpSpPr/>
          <p:nvPr/>
        </p:nvGrpSpPr>
        <p:grpSpPr>
          <a:xfrm>
            <a:off x="115432" y="1558300"/>
            <a:ext cx="2719926" cy="2398275"/>
            <a:chOff x="215851" y="2068054"/>
            <a:chExt cx="3780300" cy="3197700"/>
          </a:xfrm>
        </p:grpSpPr>
        <p:sp>
          <p:nvSpPr>
            <p:cNvPr id="441" name="Google Shape;441;p43"/>
            <p:cNvSpPr/>
            <p:nvPr/>
          </p:nvSpPr>
          <p:spPr>
            <a:xfrm>
              <a:off x="215851" y="2068054"/>
              <a:ext cx="3780300" cy="31977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442" name="Google Shape;442;p43"/>
            <p:cNvSpPr txBox="1"/>
            <p:nvPr/>
          </p:nvSpPr>
          <p:spPr>
            <a:xfrm>
              <a:off x="484386" y="2087203"/>
              <a:ext cx="3117000" cy="584700"/>
            </a:xfrm>
            <a:prstGeom prst="rect">
              <a:avLst/>
            </a:prstGeom>
            <a:solidFill>
              <a:srgbClr val="DEEAFF"/>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Éventrations</a:t>
              </a:r>
              <a:endParaRPr sz="2400" b="1" i="0" u="none" strike="noStrike" cap="none">
                <a:solidFill>
                  <a:srgbClr val="000000"/>
                </a:solidFill>
                <a:latin typeface="Calibri"/>
                <a:ea typeface="Calibri"/>
                <a:cs typeface="Calibri"/>
                <a:sym typeface="Calibri"/>
              </a:endParaRPr>
            </a:p>
          </p:txBody>
        </p:sp>
      </p:grpSp>
      <p:grpSp>
        <p:nvGrpSpPr>
          <p:cNvPr id="443" name="Google Shape;443;p43"/>
          <p:cNvGrpSpPr/>
          <p:nvPr/>
        </p:nvGrpSpPr>
        <p:grpSpPr>
          <a:xfrm>
            <a:off x="264744" y="2726242"/>
            <a:ext cx="2615182" cy="366271"/>
            <a:chOff x="237125" y="3634989"/>
            <a:chExt cx="3486909" cy="488361"/>
          </a:xfrm>
        </p:grpSpPr>
        <p:sp>
          <p:nvSpPr>
            <p:cNvPr id="444" name="Google Shape;444;p43"/>
            <p:cNvSpPr txBox="1"/>
            <p:nvPr/>
          </p:nvSpPr>
          <p:spPr>
            <a:xfrm>
              <a:off x="237125" y="3634989"/>
              <a:ext cx="2757600" cy="461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445" name="Google Shape;445;p43"/>
            <p:cNvSpPr txBox="1"/>
            <p:nvPr/>
          </p:nvSpPr>
          <p:spPr>
            <a:xfrm>
              <a:off x="2818033" y="3661650"/>
              <a:ext cx="906000" cy="461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p=0.9</a:t>
              </a:r>
              <a:endParaRPr sz="1800" b="1" i="1" u="none" strike="noStrike" cap="none">
                <a:solidFill>
                  <a:srgbClr val="000000"/>
                </a:solidFill>
                <a:latin typeface="Calibri"/>
                <a:ea typeface="Calibri"/>
                <a:cs typeface="Calibri"/>
                <a:sym typeface="Calibri"/>
              </a:endParaRPr>
            </a:p>
          </p:txBody>
        </p:sp>
      </p:grpSp>
      <p:pic>
        <p:nvPicPr>
          <p:cNvPr id="446" name="Google Shape;446;p43"/>
          <p:cNvPicPr preferRelativeResize="0"/>
          <p:nvPr/>
        </p:nvPicPr>
        <p:blipFill rotWithShape="1">
          <a:blip r:embed="rId4">
            <a:alphaModFix/>
          </a:blip>
          <a:srcRect/>
          <a:stretch/>
        </p:blipFill>
        <p:spPr>
          <a:xfrm>
            <a:off x="1031852" y="1940567"/>
            <a:ext cx="796950" cy="785675"/>
          </a:xfrm>
          <a:prstGeom prst="rect">
            <a:avLst/>
          </a:prstGeom>
          <a:noFill/>
          <a:ln>
            <a:noFill/>
          </a:ln>
        </p:spPr>
      </p:pic>
      <p:sp>
        <p:nvSpPr>
          <p:cNvPr id="447" name="Google Shape;447;p4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17</a:t>
            </a:fld>
            <a:endParaRPr/>
          </a:p>
        </p:txBody>
      </p:sp>
      <p:sp>
        <p:nvSpPr>
          <p:cNvPr id="448" name="Google Shape;448;p43"/>
          <p:cNvSpPr txBox="1"/>
          <p:nvPr/>
        </p:nvSpPr>
        <p:spPr>
          <a:xfrm>
            <a:off x="386400"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19</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49" name="Google Shape;449;p43"/>
          <p:cNvSpPr txBox="1"/>
          <p:nvPr/>
        </p:nvSpPr>
        <p:spPr>
          <a:xfrm>
            <a:off x="1743275"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21</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aphicFrame>
        <p:nvGraphicFramePr>
          <p:cNvPr id="454" name="Google Shape;454;p44"/>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55" name="Google Shape;455;p44"/>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56" name="Google Shape;456;p44"/>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 (&gt; 90 jours)</a:t>
            </a:r>
            <a:endParaRPr sz="1800" b="1">
              <a:solidFill>
                <a:schemeClr val="dk1"/>
              </a:solidFill>
              <a:latin typeface="Calibri"/>
              <a:ea typeface="Calibri"/>
              <a:cs typeface="Calibri"/>
              <a:sym typeface="Calibri"/>
            </a:endParaRPr>
          </a:p>
        </p:txBody>
      </p:sp>
      <p:grpSp>
        <p:nvGrpSpPr>
          <p:cNvPr id="457" name="Google Shape;457;p44"/>
          <p:cNvGrpSpPr/>
          <p:nvPr/>
        </p:nvGrpSpPr>
        <p:grpSpPr>
          <a:xfrm>
            <a:off x="115432" y="1558300"/>
            <a:ext cx="2719926" cy="2398275"/>
            <a:chOff x="215851" y="2068054"/>
            <a:chExt cx="3780300" cy="3197700"/>
          </a:xfrm>
        </p:grpSpPr>
        <p:sp>
          <p:nvSpPr>
            <p:cNvPr id="458" name="Google Shape;458;p44"/>
            <p:cNvSpPr/>
            <p:nvPr/>
          </p:nvSpPr>
          <p:spPr>
            <a:xfrm>
              <a:off x="215851" y="2068054"/>
              <a:ext cx="3780300" cy="31977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459" name="Google Shape;459;p44"/>
            <p:cNvSpPr txBox="1"/>
            <p:nvPr/>
          </p:nvSpPr>
          <p:spPr>
            <a:xfrm>
              <a:off x="484386" y="2087203"/>
              <a:ext cx="3117000" cy="584700"/>
            </a:xfrm>
            <a:prstGeom prst="rect">
              <a:avLst/>
            </a:prstGeom>
            <a:solidFill>
              <a:srgbClr val="DEEAFF"/>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Éventrations</a:t>
              </a:r>
              <a:endParaRPr sz="2400" b="1" i="0" u="none" strike="noStrike" cap="none">
                <a:solidFill>
                  <a:srgbClr val="000000"/>
                </a:solidFill>
                <a:latin typeface="Calibri"/>
                <a:ea typeface="Calibri"/>
                <a:cs typeface="Calibri"/>
                <a:sym typeface="Calibri"/>
              </a:endParaRPr>
            </a:p>
          </p:txBody>
        </p:sp>
      </p:grpSp>
      <p:grpSp>
        <p:nvGrpSpPr>
          <p:cNvPr id="460" name="Google Shape;460;p44"/>
          <p:cNvGrpSpPr/>
          <p:nvPr/>
        </p:nvGrpSpPr>
        <p:grpSpPr>
          <a:xfrm>
            <a:off x="264744" y="2726242"/>
            <a:ext cx="2615182" cy="366271"/>
            <a:chOff x="237125" y="3634989"/>
            <a:chExt cx="3486909" cy="488361"/>
          </a:xfrm>
        </p:grpSpPr>
        <p:sp>
          <p:nvSpPr>
            <p:cNvPr id="461" name="Google Shape;461;p44"/>
            <p:cNvSpPr txBox="1"/>
            <p:nvPr/>
          </p:nvSpPr>
          <p:spPr>
            <a:xfrm>
              <a:off x="237125" y="3634989"/>
              <a:ext cx="2757600" cy="461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462" name="Google Shape;462;p44"/>
            <p:cNvSpPr txBox="1"/>
            <p:nvPr/>
          </p:nvSpPr>
          <p:spPr>
            <a:xfrm>
              <a:off x="2818033" y="3661650"/>
              <a:ext cx="906000" cy="461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p=0.9</a:t>
              </a:r>
              <a:endParaRPr sz="1800" b="1" i="1" u="none" strike="noStrike" cap="none">
                <a:solidFill>
                  <a:srgbClr val="000000"/>
                </a:solidFill>
                <a:latin typeface="Calibri"/>
                <a:ea typeface="Calibri"/>
                <a:cs typeface="Calibri"/>
                <a:sym typeface="Calibri"/>
              </a:endParaRPr>
            </a:p>
          </p:txBody>
        </p:sp>
      </p:grpSp>
      <p:sp>
        <p:nvSpPr>
          <p:cNvPr id="463" name="Google Shape;463;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18</a:t>
            </a:fld>
            <a:endParaRPr/>
          </a:p>
        </p:txBody>
      </p:sp>
      <p:sp>
        <p:nvSpPr>
          <p:cNvPr id="464" name="Google Shape;464;p44"/>
          <p:cNvSpPr txBox="1"/>
          <p:nvPr/>
        </p:nvSpPr>
        <p:spPr>
          <a:xfrm>
            <a:off x="386400"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19</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65" name="Google Shape;465;p44"/>
          <p:cNvSpPr txBox="1"/>
          <p:nvPr/>
        </p:nvSpPr>
        <p:spPr>
          <a:xfrm>
            <a:off x="1743275"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21</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66" name="Google Shape;466;p44"/>
          <p:cNvSpPr/>
          <p:nvPr/>
        </p:nvSpPr>
        <p:spPr>
          <a:xfrm>
            <a:off x="3059125" y="1565538"/>
            <a:ext cx="2641200" cy="23838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7" name="Google Shape;467;p44"/>
          <p:cNvSpPr txBox="1"/>
          <p:nvPr/>
        </p:nvSpPr>
        <p:spPr>
          <a:xfrm>
            <a:off x="3059119" y="1581351"/>
            <a:ext cx="27198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Récidive</a:t>
            </a:r>
            <a:endParaRPr sz="2400" b="1" i="0" u="none" strike="noStrike" cap="none">
              <a:solidFill>
                <a:srgbClr val="000000"/>
              </a:solidFill>
              <a:latin typeface="Calibri"/>
              <a:ea typeface="Calibri"/>
              <a:cs typeface="Calibri"/>
              <a:sym typeface="Calibri"/>
            </a:endParaRPr>
          </a:p>
        </p:txBody>
      </p:sp>
      <p:sp>
        <p:nvSpPr>
          <p:cNvPr id="468" name="Google Shape;468;p44"/>
          <p:cNvSpPr txBox="1"/>
          <p:nvPr/>
        </p:nvSpPr>
        <p:spPr>
          <a:xfrm>
            <a:off x="3131571" y="2774168"/>
            <a:ext cx="20682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pic>
        <p:nvPicPr>
          <p:cNvPr id="469" name="Google Shape;469;p44"/>
          <p:cNvPicPr preferRelativeResize="0"/>
          <p:nvPr/>
        </p:nvPicPr>
        <p:blipFill rotWithShape="1">
          <a:blip r:embed="rId4">
            <a:alphaModFix/>
          </a:blip>
          <a:srcRect/>
          <a:stretch/>
        </p:blipFill>
        <p:spPr>
          <a:xfrm>
            <a:off x="4043723" y="1908073"/>
            <a:ext cx="866100" cy="866100"/>
          </a:xfrm>
          <a:prstGeom prst="rect">
            <a:avLst/>
          </a:prstGeom>
          <a:noFill/>
          <a:ln>
            <a:noFill/>
          </a:ln>
        </p:spPr>
      </p:pic>
      <p:sp>
        <p:nvSpPr>
          <p:cNvPr id="470" name="Google Shape;470;p44"/>
          <p:cNvSpPr txBox="1"/>
          <p:nvPr/>
        </p:nvSpPr>
        <p:spPr>
          <a:xfrm>
            <a:off x="4909824" y="2774150"/>
            <a:ext cx="8661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 &gt; 0.9</a:t>
            </a:r>
            <a:endParaRPr sz="1800" b="1" i="1" u="none" strike="noStrike" cap="none">
              <a:solidFill>
                <a:srgbClr val="000000"/>
              </a:solidFill>
              <a:latin typeface="Calibri"/>
              <a:ea typeface="Calibri"/>
              <a:cs typeface="Calibri"/>
              <a:sym typeface="Calibri"/>
            </a:endParaRPr>
          </a:p>
        </p:txBody>
      </p:sp>
      <p:sp>
        <p:nvSpPr>
          <p:cNvPr id="471" name="Google Shape;471;p44"/>
          <p:cNvSpPr txBox="1"/>
          <p:nvPr/>
        </p:nvSpPr>
        <p:spPr>
          <a:xfrm>
            <a:off x="3188787"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2</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72" name="Google Shape;472;p44"/>
          <p:cNvSpPr txBox="1"/>
          <p:nvPr/>
        </p:nvSpPr>
        <p:spPr>
          <a:xfrm>
            <a:off x="4594950"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0</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pic>
        <p:nvPicPr>
          <p:cNvPr id="473" name="Google Shape;473;p44"/>
          <p:cNvPicPr preferRelativeResize="0"/>
          <p:nvPr/>
        </p:nvPicPr>
        <p:blipFill rotWithShape="1">
          <a:blip r:embed="rId5">
            <a:alphaModFix/>
          </a:blip>
          <a:srcRect/>
          <a:stretch/>
        </p:blipFill>
        <p:spPr>
          <a:xfrm>
            <a:off x="1031852" y="1940567"/>
            <a:ext cx="796950" cy="7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aphicFrame>
        <p:nvGraphicFramePr>
          <p:cNvPr id="478" name="Google Shape;478;p45"/>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79" name="Google Shape;479;p45"/>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80" name="Google Shape;480;p45"/>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 (&gt; 90 jours)</a:t>
            </a:r>
            <a:endParaRPr sz="1800" b="1">
              <a:solidFill>
                <a:schemeClr val="dk1"/>
              </a:solidFill>
              <a:latin typeface="Calibri"/>
              <a:ea typeface="Calibri"/>
              <a:cs typeface="Calibri"/>
              <a:sym typeface="Calibri"/>
            </a:endParaRPr>
          </a:p>
        </p:txBody>
      </p:sp>
      <p:grpSp>
        <p:nvGrpSpPr>
          <p:cNvPr id="481" name="Google Shape;481;p45"/>
          <p:cNvGrpSpPr/>
          <p:nvPr/>
        </p:nvGrpSpPr>
        <p:grpSpPr>
          <a:xfrm>
            <a:off x="115432" y="1558300"/>
            <a:ext cx="2719926" cy="2398275"/>
            <a:chOff x="215851" y="2068054"/>
            <a:chExt cx="3780300" cy="3197700"/>
          </a:xfrm>
        </p:grpSpPr>
        <p:sp>
          <p:nvSpPr>
            <p:cNvPr id="482" name="Google Shape;482;p45"/>
            <p:cNvSpPr/>
            <p:nvPr/>
          </p:nvSpPr>
          <p:spPr>
            <a:xfrm>
              <a:off x="215851" y="2068054"/>
              <a:ext cx="3780300" cy="31977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483" name="Google Shape;483;p45"/>
            <p:cNvSpPr txBox="1"/>
            <p:nvPr/>
          </p:nvSpPr>
          <p:spPr>
            <a:xfrm>
              <a:off x="484386" y="2087203"/>
              <a:ext cx="3117000" cy="584700"/>
            </a:xfrm>
            <a:prstGeom prst="rect">
              <a:avLst/>
            </a:prstGeom>
            <a:solidFill>
              <a:srgbClr val="DEEAFF"/>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Éventrations</a:t>
              </a:r>
              <a:endParaRPr sz="2400" b="1" i="0" u="none" strike="noStrike" cap="none">
                <a:solidFill>
                  <a:srgbClr val="000000"/>
                </a:solidFill>
                <a:latin typeface="Calibri"/>
                <a:ea typeface="Calibri"/>
                <a:cs typeface="Calibri"/>
                <a:sym typeface="Calibri"/>
              </a:endParaRPr>
            </a:p>
          </p:txBody>
        </p:sp>
      </p:grpSp>
      <p:grpSp>
        <p:nvGrpSpPr>
          <p:cNvPr id="484" name="Google Shape;484;p45"/>
          <p:cNvGrpSpPr/>
          <p:nvPr/>
        </p:nvGrpSpPr>
        <p:grpSpPr>
          <a:xfrm>
            <a:off x="264744" y="2726242"/>
            <a:ext cx="2615182" cy="366271"/>
            <a:chOff x="237125" y="3634989"/>
            <a:chExt cx="3486909" cy="488361"/>
          </a:xfrm>
        </p:grpSpPr>
        <p:sp>
          <p:nvSpPr>
            <p:cNvPr id="485" name="Google Shape;485;p45"/>
            <p:cNvSpPr txBox="1"/>
            <p:nvPr/>
          </p:nvSpPr>
          <p:spPr>
            <a:xfrm>
              <a:off x="237125" y="3634989"/>
              <a:ext cx="2757600" cy="461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sp>
          <p:nvSpPr>
            <p:cNvPr id="486" name="Google Shape;486;p45"/>
            <p:cNvSpPr txBox="1"/>
            <p:nvPr/>
          </p:nvSpPr>
          <p:spPr>
            <a:xfrm>
              <a:off x="2818033" y="3661650"/>
              <a:ext cx="906000" cy="461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p=0.9</a:t>
              </a:r>
              <a:endParaRPr sz="1800" b="1" i="1" u="none" strike="noStrike" cap="none">
                <a:solidFill>
                  <a:srgbClr val="000000"/>
                </a:solidFill>
                <a:latin typeface="Calibri"/>
                <a:ea typeface="Calibri"/>
                <a:cs typeface="Calibri"/>
                <a:sym typeface="Calibri"/>
              </a:endParaRPr>
            </a:p>
          </p:txBody>
        </p:sp>
      </p:grpSp>
      <p:sp>
        <p:nvSpPr>
          <p:cNvPr id="487" name="Google Shape;487;p4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19</a:t>
            </a:fld>
            <a:endParaRPr/>
          </a:p>
        </p:txBody>
      </p:sp>
      <p:sp>
        <p:nvSpPr>
          <p:cNvPr id="488" name="Google Shape;488;p45"/>
          <p:cNvSpPr txBox="1"/>
          <p:nvPr/>
        </p:nvSpPr>
        <p:spPr>
          <a:xfrm>
            <a:off x="386400"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19</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89" name="Google Shape;489;p45"/>
          <p:cNvSpPr txBox="1"/>
          <p:nvPr/>
        </p:nvSpPr>
        <p:spPr>
          <a:xfrm>
            <a:off x="1743275"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21</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90" name="Google Shape;490;p45"/>
          <p:cNvSpPr/>
          <p:nvPr/>
        </p:nvSpPr>
        <p:spPr>
          <a:xfrm>
            <a:off x="3059125" y="1565538"/>
            <a:ext cx="2641200" cy="23838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1" name="Google Shape;491;p45"/>
          <p:cNvSpPr txBox="1"/>
          <p:nvPr/>
        </p:nvSpPr>
        <p:spPr>
          <a:xfrm>
            <a:off x="3059119" y="1581351"/>
            <a:ext cx="27198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Récidive</a:t>
            </a:r>
            <a:endParaRPr sz="2400" b="1" i="0" u="none" strike="noStrike" cap="none">
              <a:solidFill>
                <a:srgbClr val="000000"/>
              </a:solidFill>
              <a:latin typeface="Calibri"/>
              <a:ea typeface="Calibri"/>
              <a:cs typeface="Calibri"/>
              <a:sym typeface="Calibri"/>
            </a:endParaRPr>
          </a:p>
        </p:txBody>
      </p:sp>
      <p:sp>
        <p:nvSpPr>
          <p:cNvPr id="492" name="Google Shape;492;p45"/>
          <p:cNvSpPr txBox="1"/>
          <p:nvPr/>
        </p:nvSpPr>
        <p:spPr>
          <a:xfrm>
            <a:off x="3131571" y="2774168"/>
            <a:ext cx="20682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pic>
        <p:nvPicPr>
          <p:cNvPr id="493" name="Google Shape;493;p45"/>
          <p:cNvPicPr preferRelativeResize="0"/>
          <p:nvPr/>
        </p:nvPicPr>
        <p:blipFill rotWithShape="1">
          <a:blip r:embed="rId4">
            <a:alphaModFix/>
          </a:blip>
          <a:srcRect/>
          <a:stretch/>
        </p:blipFill>
        <p:spPr>
          <a:xfrm>
            <a:off x="4043723" y="1908073"/>
            <a:ext cx="866100" cy="866100"/>
          </a:xfrm>
          <a:prstGeom prst="rect">
            <a:avLst/>
          </a:prstGeom>
          <a:noFill/>
          <a:ln>
            <a:noFill/>
          </a:ln>
        </p:spPr>
      </p:pic>
      <p:sp>
        <p:nvSpPr>
          <p:cNvPr id="494" name="Google Shape;494;p45"/>
          <p:cNvSpPr txBox="1"/>
          <p:nvPr/>
        </p:nvSpPr>
        <p:spPr>
          <a:xfrm>
            <a:off x="4909824" y="2774150"/>
            <a:ext cx="8661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1" u="none" strike="noStrike" cap="none">
                <a:solidFill>
                  <a:srgbClr val="000000"/>
                </a:solidFill>
                <a:latin typeface="Calibri"/>
                <a:ea typeface="Calibri"/>
                <a:cs typeface="Calibri"/>
                <a:sym typeface="Calibri"/>
              </a:rPr>
              <a:t>p &gt; 0.9</a:t>
            </a:r>
            <a:endParaRPr sz="1800" b="1" i="1" u="none" strike="noStrike" cap="none">
              <a:solidFill>
                <a:srgbClr val="000000"/>
              </a:solidFill>
              <a:latin typeface="Calibri"/>
              <a:ea typeface="Calibri"/>
              <a:cs typeface="Calibri"/>
              <a:sym typeface="Calibri"/>
            </a:endParaRPr>
          </a:p>
        </p:txBody>
      </p:sp>
      <p:sp>
        <p:nvSpPr>
          <p:cNvPr id="495" name="Google Shape;495;p45"/>
          <p:cNvSpPr txBox="1"/>
          <p:nvPr/>
        </p:nvSpPr>
        <p:spPr>
          <a:xfrm>
            <a:off x="3188787" y="3260625"/>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2</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496" name="Google Shape;496;p45"/>
          <p:cNvSpPr txBox="1"/>
          <p:nvPr/>
        </p:nvSpPr>
        <p:spPr>
          <a:xfrm>
            <a:off x="4594950" y="3260631"/>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0</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grpSp>
        <p:nvGrpSpPr>
          <p:cNvPr id="497" name="Google Shape;497;p45"/>
          <p:cNvGrpSpPr/>
          <p:nvPr/>
        </p:nvGrpSpPr>
        <p:grpSpPr>
          <a:xfrm>
            <a:off x="5778935" y="1558300"/>
            <a:ext cx="3283569" cy="2398275"/>
            <a:chOff x="247046" y="2553403"/>
            <a:chExt cx="3780300" cy="3197700"/>
          </a:xfrm>
        </p:grpSpPr>
        <p:sp>
          <p:nvSpPr>
            <p:cNvPr id="498" name="Google Shape;498;p45"/>
            <p:cNvSpPr/>
            <p:nvPr/>
          </p:nvSpPr>
          <p:spPr>
            <a:xfrm>
              <a:off x="247046" y="2553403"/>
              <a:ext cx="3780300" cy="3197700"/>
            </a:xfrm>
            <a:prstGeom prst="roundRect">
              <a:avLst>
                <a:gd name="adj" fmla="val 16667"/>
              </a:avLst>
            </a:prstGeom>
            <a:solidFill>
              <a:srgbClr val="A4C2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grpSp>
          <p:nvGrpSpPr>
            <p:cNvPr id="499" name="Google Shape;499;p45"/>
            <p:cNvGrpSpPr/>
            <p:nvPr/>
          </p:nvGrpSpPr>
          <p:grpSpPr>
            <a:xfrm>
              <a:off x="274916" y="2572539"/>
              <a:ext cx="3585999" cy="2058325"/>
              <a:chOff x="6301383" y="777669"/>
              <a:chExt cx="3084996" cy="1618053"/>
            </a:xfrm>
          </p:grpSpPr>
          <p:sp>
            <p:nvSpPr>
              <p:cNvPr id="500" name="Google Shape;500;p45"/>
              <p:cNvSpPr txBox="1"/>
              <p:nvPr/>
            </p:nvSpPr>
            <p:spPr>
              <a:xfrm>
                <a:off x="6301383" y="2032722"/>
                <a:ext cx="2765400" cy="363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MOINS pour Hartmann</a:t>
                </a:r>
                <a:endParaRPr sz="1800" b="1" i="0" u="none" strike="noStrike" cap="none">
                  <a:solidFill>
                    <a:srgbClr val="000000"/>
                  </a:solidFill>
                  <a:latin typeface="Calibri"/>
                  <a:ea typeface="Calibri"/>
                  <a:cs typeface="Calibri"/>
                  <a:sym typeface="Calibri"/>
                </a:endParaRPr>
              </a:p>
            </p:txBody>
          </p:sp>
          <p:sp>
            <p:nvSpPr>
              <p:cNvPr id="501" name="Google Shape;501;p45"/>
              <p:cNvSpPr txBox="1"/>
              <p:nvPr/>
            </p:nvSpPr>
            <p:spPr>
              <a:xfrm>
                <a:off x="6322479" y="777669"/>
                <a:ext cx="3063900" cy="459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rgbClr val="000000"/>
                    </a:solidFill>
                    <a:latin typeface="Calibri"/>
                    <a:ea typeface="Calibri"/>
                    <a:cs typeface="Calibri"/>
                    <a:sym typeface="Calibri"/>
                  </a:rPr>
                  <a:t>Rétablissement</a:t>
                </a:r>
                <a:endParaRPr sz="2400" b="1" i="0" u="none" strike="noStrike" cap="none">
                  <a:solidFill>
                    <a:srgbClr val="000000"/>
                  </a:solidFill>
                  <a:latin typeface="Calibri"/>
                  <a:ea typeface="Calibri"/>
                  <a:cs typeface="Calibri"/>
                  <a:sym typeface="Calibri"/>
                </a:endParaRPr>
              </a:p>
            </p:txBody>
          </p:sp>
        </p:grpSp>
      </p:grpSp>
      <p:sp>
        <p:nvSpPr>
          <p:cNvPr id="502" name="Google Shape;502;p45"/>
          <p:cNvSpPr txBox="1"/>
          <p:nvPr/>
        </p:nvSpPr>
        <p:spPr>
          <a:xfrm>
            <a:off x="8151710" y="2774150"/>
            <a:ext cx="9108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800" b="1" i="0" u="none" strike="noStrike" cap="none">
                <a:solidFill>
                  <a:srgbClr val="000000"/>
                </a:solidFill>
                <a:latin typeface="Calibri"/>
                <a:ea typeface="Calibri"/>
                <a:cs typeface="Calibri"/>
                <a:sym typeface="Calibri"/>
              </a:rPr>
              <a:t>p=0.002</a:t>
            </a:r>
            <a:endParaRPr sz="1800" b="1" i="0" u="none" strike="noStrike" cap="none">
              <a:solidFill>
                <a:srgbClr val="000000"/>
              </a:solidFill>
              <a:latin typeface="Calibri"/>
              <a:ea typeface="Calibri"/>
              <a:cs typeface="Calibri"/>
              <a:sym typeface="Calibri"/>
            </a:endParaRPr>
          </a:p>
        </p:txBody>
      </p:sp>
      <p:pic>
        <p:nvPicPr>
          <p:cNvPr id="503" name="Google Shape;503;p45"/>
          <p:cNvPicPr preferRelativeResize="0"/>
          <p:nvPr/>
        </p:nvPicPr>
        <p:blipFill rotWithShape="1">
          <a:blip r:embed="rId5">
            <a:alphaModFix/>
          </a:blip>
          <a:srcRect/>
          <a:stretch/>
        </p:blipFill>
        <p:spPr>
          <a:xfrm>
            <a:off x="6741141" y="1881690"/>
            <a:ext cx="910800" cy="910816"/>
          </a:xfrm>
          <a:prstGeom prst="rect">
            <a:avLst/>
          </a:prstGeom>
          <a:noFill/>
          <a:ln>
            <a:noFill/>
          </a:ln>
        </p:spPr>
      </p:pic>
      <p:sp>
        <p:nvSpPr>
          <p:cNvPr id="504" name="Google Shape;504;p45"/>
          <p:cNvSpPr txBox="1"/>
          <p:nvPr/>
        </p:nvSpPr>
        <p:spPr>
          <a:xfrm>
            <a:off x="6234637" y="3260613"/>
            <a:ext cx="10302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Hartmann</a:t>
            </a:r>
            <a:endParaRPr sz="1600" b="1" i="0" u="none" strike="noStrike" cap="none">
              <a:solidFill>
                <a:srgbClr val="000000"/>
              </a:solidFill>
            </a:endParaRPr>
          </a:p>
          <a:p>
            <a:pPr marL="0" marR="0" lvl="0" indent="0" algn="ctr" rtl="0">
              <a:lnSpc>
                <a:spcPct val="100000"/>
              </a:lnSpc>
              <a:spcBef>
                <a:spcPts val="0"/>
              </a:spcBef>
              <a:spcAft>
                <a:spcPts val="0"/>
              </a:spcAft>
              <a:buNone/>
            </a:pPr>
            <a:r>
              <a:rPr lang="fr" sz="1600" b="1" i="0" u="none" strike="noStrike" cap="none">
                <a:solidFill>
                  <a:srgbClr val="000000"/>
                </a:solidFill>
                <a:latin typeface="Calibri"/>
                <a:ea typeface="Calibri"/>
                <a:cs typeface="Calibri"/>
                <a:sym typeface="Calibri"/>
              </a:rPr>
              <a:t> </a:t>
            </a:r>
            <a:r>
              <a:rPr lang="fr" sz="1600" b="1">
                <a:latin typeface="Calibri"/>
                <a:ea typeface="Calibri"/>
                <a:cs typeface="Calibri"/>
                <a:sym typeface="Calibri"/>
              </a:rPr>
              <a:t>70</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sp>
        <p:nvSpPr>
          <p:cNvPr id="505" name="Google Shape;505;p45"/>
          <p:cNvSpPr txBox="1"/>
          <p:nvPr/>
        </p:nvSpPr>
        <p:spPr>
          <a:xfrm>
            <a:off x="7640800" y="3260618"/>
            <a:ext cx="966000" cy="561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fr" sz="1600" b="1" i="0" u="none" strike="noStrike" cap="none">
                <a:solidFill>
                  <a:srgbClr val="000000"/>
                </a:solidFill>
                <a:latin typeface="Calibri"/>
                <a:ea typeface="Calibri"/>
                <a:cs typeface="Calibri"/>
                <a:sym typeface="Calibri"/>
              </a:rPr>
              <a:t>RA laparo</a:t>
            </a:r>
            <a:endParaRPr sz="16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fr" sz="1600" b="1">
                <a:latin typeface="Calibri"/>
                <a:ea typeface="Calibri"/>
                <a:cs typeface="Calibri"/>
                <a:sym typeface="Calibri"/>
              </a:rPr>
              <a:t>88</a:t>
            </a:r>
            <a:r>
              <a:rPr lang="fr" sz="1600" b="1" i="0" u="none" strike="noStrike" cap="none">
                <a:solidFill>
                  <a:srgbClr val="000000"/>
                </a:solidFill>
                <a:latin typeface="Calibri"/>
                <a:ea typeface="Calibri"/>
                <a:cs typeface="Calibri"/>
                <a:sym typeface="Calibri"/>
              </a:rPr>
              <a:t>%</a:t>
            </a:r>
            <a:endParaRPr sz="1600" b="1" i="0" u="none" strike="noStrike" cap="none">
              <a:solidFill>
                <a:srgbClr val="000000"/>
              </a:solidFill>
              <a:latin typeface="Calibri"/>
              <a:ea typeface="Calibri"/>
              <a:cs typeface="Calibri"/>
              <a:sym typeface="Calibri"/>
            </a:endParaRPr>
          </a:p>
        </p:txBody>
      </p:sp>
      <p:pic>
        <p:nvPicPr>
          <p:cNvPr id="506" name="Google Shape;506;p45"/>
          <p:cNvPicPr preferRelativeResize="0"/>
          <p:nvPr/>
        </p:nvPicPr>
        <p:blipFill rotWithShape="1">
          <a:blip r:embed="rId6">
            <a:alphaModFix/>
          </a:blip>
          <a:srcRect/>
          <a:stretch/>
        </p:blipFill>
        <p:spPr>
          <a:xfrm>
            <a:off x="1031852" y="1940567"/>
            <a:ext cx="796950" cy="7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58750" y="987175"/>
            <a:ext cx="8941800" cy="3945300"/>
          </a:xfrm>
          <a:prstGeom prst="rect">
            <a:avLst/>
          </a:prstGeom>
          <a:noFill/>
          <a:ln w="9525" cap="flat" cmpd="sng">
            <a:solidFill>
              <a:srgbClr val="3756A2"/>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Recommandation : Résection anastomose protégée </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b="1" dirty="0">
                <a:solidFill>
                  <a:schemeClr val="dk1"/>
                </a:solidFill>
                <a:latin typeface="Calibri"/>
                <a:ea typeface="Calibri"/>
                <a:cs typeface="Calibri"/>
                <a:sym typeface="Calibri"/>
              </a:rPr>
              <a:t>Hartmann</a:t>
            </a:r>
            <a:r>
              <a:rPr lang="fr" sz="1800" dirty="0">
                <a:solidFill>
                  <a:schemeClr val="dk1"/>
                </a:solidFill>
                <a:latin typeface="Calibri"/>
                <a:ea typeface="Calibri"/>
                <a:cs typeface="Calibri"/>
                <a:sym typeface="Calibri"/>
              </a:rPr>
              <a:t> </a:t>
            </a:r>
            <a:r>
              <a:rPr lang="fr" sz="1800" b="1" dirty="0">
                <a:solidFill>
                  <a:schemeClr val="dk1"/>
                </a:solidFill>
                <a:latin typeface="Calibri"/>
                <a:ea typeface="Calibri"/>
                <a:cs typeface="Calibri"/>
                <a:sym typeface="Calibri"/>
              </a:rPr>
              <a:t>recommandé</a:t>
            </a:r>
            <a:r>
              <a:rPr lang="fr" sz="1800" dirty="0">
                <a:solidFill>
                  <a:schemeClr val="dk1"/>
                </a:solidFill>
                <a:latin typeface="Calibri"/>
                <a:ea typeface="Calibri"/>
                <a:cs typeface="Calibri"/>
                <a:sym typeface="Calibri"/>
              </a:rPr>
              <a:t> si instabilité hémodynamique ou risque complications </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b="1" dirty="0">
                <a:solidFill>
                  <a:schemeClr val="dk1"/>
                </a:solidFill>
                <a:latin typeface="Calibri"/>
                <a:ea typeface="Calibri"/>
                <a:cs typeface="Calibri"/>
                <a:sym typeface="Calibri"/>
              </a:rPr>
              <a:t>Voie d’abord de référence = laparotomie</a:t>
            </a:r>
            <a:r>
              <a:rPr lang="fr" sz="1800" dirty="0">
                <a:solidFill>
                  <a:schemeClr val="dk1"/>
                </a:solidFill>
                <a:latin typeface="Calibri"/>
                <a:ea typeface="Calibri"/>
                <a:cs typeface="Calibri"/>
                <a:sym typeface="Calibri"/>
              </a:rPr>
              <a:t> en l’absence de données en faveur de la coelio</a:t>
            </a:r>
          </a:p>
          <a:p>
            <a:pPr marL="457200" lvl="0" indent="-342900" algn="l" rtl="0">
              <a:lnSpc>
                <a:spcPct val="115000"/>
              </a:lnSpc>
              <a:spcBef>
                <a:spcPts val="0"/>
              </a:spcBef>
              <a:spcAft>
                <a:spcPts val="0"/>
              </a:spcAft>
              <a:buClr>
                <a:schemeClr val="dk1"/>
              </a:buClr>
              <a:buSzPts val="1800"/>
              <a:buFont typeface="Calibri"/>
              <a:buChar char="-"/>
            </a:pPr>
            <a:endParaRPr lang="f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HAS : </a:t>
            </a: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accord expert (AE) : dans les stades </a:t>
            </a:r>
            <a:r>
              <a:rPr lang="fr" sz="1800" dirty="0" err="1">
                <a:solidFill>
                  <a:schemeClr val="dk1"/>
                </a:solidFill>
                <a:latin typeface="Calibri"/>
                <a:ea typeface="Calibri"/>
                <a:cs typeface="Calibri"/>
                <a:sym typeface="Calibri"/>
              </a:rPr>
              <a:t>hinchey</a:t>
            </a:r>
            <a:r>
              <a:rPr lang="fr" sz="1800" dirty="0">
                <a:solidFill>
                  <a:schemeClr val="dk1"/>
                </a:solidFill>
                <a:latin typeface="Calibri"/>
                <a:ea typeface="Calibri"/>
                <a:cs typeface="Calibri"/>
                <a:sym typeface="Calibri"/>
              </a:rPr>
              <a:t> III ou IV, il n’est pas recommandé de réaliser une résection anastomose protégée</a:t>
            </a: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AE : l’intervention de Hartmann est recommandée quel que soit le stade de </a:t>
            </a:r>
            <a:r>
              <a:rPr lang="fr" sz="1800" dirty="0" err="1">
                <a:solidFill>
                  <a:schemeClr val="dk1"/>
                </a:solidFill>
                <a:latin typeface="Calibri"/>
                <a:ea typeface="Calibri"/>
                <a:cs typeface="Calibri"/>
                <a:sym typeface="Calibri"/>
              </a:rPr>
              <a:t>Hinchey</a:t>
            </a:r>
            <a:r>
              <a:rPr lang="fr" sz="1800" dirty="0">
                <a:solidFill>
                  <a:schemeClr val="dk1"/>
                </a:solidFill>
                <a:latin typeface="Calibri"/>
                <a:ea typeface="Calibri"/>
                <a:cs typeface="Calibri"/>
                <a:sym typeface="Calibri"/>
              </a:rPr>
              <a:t> dans 2 situations : haut risque de complications, instabilité hémodynamique</a:t>
            </a: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AE : dans les péritonites </a:t>
            </a:r>
            <a:r>
              <a:rPr lang="fr" sz="1800" dirty="0" err="1">
                <a:solidFill>
                  <a:schemeClr val="dk1"/>
                </a:solidFill>
                <a:latin typeface="Calibri"/>
                <a:ea typeface="Calibri"/>
                <a:cs typeface="Calibri"/>
                <a:sym typeface="Calibri"/>
              </a:rPr>
              <a:t>Hinchey</a:t>
            </a:r>
            <a:r>
              <a:rPr lang="fr" sz="1800" dirty="0">
                <a:solidFill>
                  <a:schemeClr val="dk1"/>
                </a:solidFill>
                <a:latin typeface="Calibri"/>
                <a:ea typeface="Calibri"/>
                <a:cs typeface="Calibri"/>
                <a:sym typeface="Calibri"/>
              </a:rPr>
              <a:t> III ou IV, en l’absence de données probantes, aucune recommandation ne peut être établie quant à la voie d’abord. La laparotomie reste la voie d’abord de référence dans cette situation</a:t>
            </a: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C : dans les stades </a:t>
            </a:r>
            <a:r>
              <a:rPr lang="fr" sz="1800" dirty="0" err="1">
                <a:solidFill>
                  <a:schemeClr val="dk1"/>
                </a:solidFill>
                <a:latin typeface="Calibri"/>
                <a:ea typeface="Calibri"/>
                <a:cs typeface="Calibri"/>
                <a:sym typeface="Calibri"/>
              </a:rPr>
              <a:t>Hinchey</a:t>
            </a:r>
            <a:r>
              <a:rPr lang="fr" sz="1800" dirty="0">
                <a:solidFill>
                  <a:schemeClr val="dk1"/>
                </a:solidFill>
                <a:latin typeface="Calibri"/>
                <a:ea typeface="Calibri"/>
                <a:cs typeface="Calibri"/>
                <a:sym typeface="Calibri"/>
              </a:rPr>
              <a:t> I et II, en échec du traitement médical, la laparoscopie est une alternative à la laparotomie</a:t>
            </a:r>
            <a:br>
              <a:rPr lang="fr"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b="1" dirty="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500" dirty="0">
              <a:solidFill>
                <a:schemeClr val="dk1"/>
              </a:solidFill>
              <a:latin typeface="Calibri"/>
              <a:ea typeface="Calibri"/>
              <a:cs typeface="Calibri"/>
              <a:sym typeface="Calibri"/>
            </a:endParaRPr>
          </a:p>
        </p:txBody>
      </p:sp>
      <p:graphicFrame>
        <p:nvGraphicFramePr>
          <p:cNvPr id="119" name="Google Shape;119;p28"/>
          <p:cNvGraphicFramePr/>
          <p:nvPr/>
        </p:nvGraphicFramePr>
        <p:xfrm>
          <a:off x="0" y="0"/>
          <a:ext cx="9144000" cy="581825"/>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Introduction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Méthodes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20" name="Google Shape;120;p28"/>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24" name="Google Shape;1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a:t>
            </a:fld>
            <a:endParaRPr/>
          </a:p>
        </p:txBody>
      </p:sp>
      <p:sp>
        <p:nvSpPr>
          <p:cNvPr id="125" name="Google Shape;125;p28"/>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Clr>
                <a:schemeClr val="dk1"/>
              </a:buClr>
              <a:buSzPts val="1100"/>
              <a:buFont typeface="Arial"/>
              <a:buNone/>
            </a:pPr>
            <a:r>
              <a:rPr lang="fr" sz="1800" b="1" dirty="0">
                <a:solidFill>
                  <a:schemeClr val="dk1"/>
                </a:solidFill>
                <a:latin typeface="Calibri"/>
                <a:ea typeface="Calibri"/>
                <a:cs typeface="Calibri"/>
                <a:sym typeface="Calibri"/>
              </a:rPr>
              <a:t>Recommandations HAS 2017 pour la péritonite diverticulaire (</a:t>
            </a:r>
            <a:r>
              <a:rPr lang="fr" sz="1800" b="1" dirty="0" err="1">
                <a:solidFill>
                  <a:schemeClr val="dk1"/>
                </a:solidFill>
                <a:latin typeface="Calibri"/>
                <a:ea typeface="Calibri"/>
                <a:cs typeface="Calibri"/>
                <a:sym typeface="Calibri"/>
              </a:rPr>
              <a:t>Hinchey</a:t>
            </a:r>
            <a:r>
              <a:rPr lang="fr" sz="1800" b="1" dirty="0">
                <a:solidFill>
                  <a:schemeClr val="dk1"/>
                </a:solidFill>
                <a:latin typeface="Calibri"/>
                <a:ea typeface="Calibri"/>
                <a:cs typeface="Calibri"/>
                <a:sym typeface="Calibri"/>
              </a:rPr>
              <a:t> III - IV)</a:t>
            </a:r>
            <a:endParaRPr sz="1800" b="1"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46"/>
          <p:cNvGrpSpPr/>
          <p:nvPr/>
        </p:nvGrpSpPr>
        <p:grpSpPr>
          <a:xfrm>
            <a:off x="40000" y="1540725"/>
            <a:ext cx="5860275" cy="3602775"/>
            <a:chOff x="962275" y="1540725"/>
            <a:chExt cx="5860275" cy="3602775"/>
          </a:xfrm>
        </p:grpSpPr>
        <p:pic>
          <p:nvPicPr>
            <p:cNvPr id="512" name="Google Shape;512;p46"/>
            <p:cNvPicPr preferRelativeResize="0"/>
            <p:nvPr/>
          </p:nvPicPr>
          <p:blipFill rotWithShape="1">
            <a:blip r:embed="rId3">
              <a:alphaModFix/>
            </a:blip>
            <a:srcRect l="18652" t="11063"/>
            <a:stretch/>
          </p:blipFill>
          <p:spPr>
            <a:xfrm>
              <a:off x="1437225" y="1540725"/>
              <a:ext cx="5385325" cy="3602775"/>
            </a:xfrm>
            <a:prstGeom prst="rect">
              <a:avLst/>
            </a:prstGeom>
            <a:noFill/>
            <a:ln>
              <a:noFill/>
            </a:ln>
          </p:spPr>
        </p:pic>
        <p:pic>
          <p:nvPicPr>
            <p:cNvPr id="513" name="Google Shape;513;p46"/>
            <p:cNvPicPr preferRelativeResize="0"/>
            <p:nvPr/>
          </p:nvPicPr>
          <p:blipFill>
            <a:blip r:embed="rId4">
              <a:alphaModFix/>
            </a:blip>
            <a:stretch>
              <a:fillRect/>
            </a:stretch>
          </p:blipFill>
          <p:spPr>
            <a:xfrm>
              <a:off x="3500175" y="3046787"/>
              <a:ext cx="2146874" cy="264325"/>
            </a:xfrm>
            <a:prstGeom prst="rect">
              <a:avLst/>
            </a:prstGeom>
            <a:noFill/>
            <a:ln>
              <a:noFill/>
            </a:ln>
          </p:spPr>
        </p:pic>
        <p:pic>
          <p:nvPicPr>
            <p:cNvPr id="514" name="Google Shape;514;p46"/>
            <p:cNvPicPr preferRelativeResize="0"/>
            <p:nvPr/>
          </p:nvPicPr>
          <p:blipFill>
            <a:blip r:embed="rId5">
              <a:alphaModFix/>
            </a:blip>
            <a:stretch>
              <a:fillRect/>
            </a:stretch>
          </p:blipFill>
          <p:spPr>
            <a:xfrm>
              <a:off x="3504075" y="3281225"/>
              <a:ext cx="2314451" cy="214475"/>
            </a:xfrm>
            <a:prstGeom prst="rect">
              <a:avLst/>
            </a:prstGeom>
            <a:noFill/>
            <a:ln>
              <a:noFill/>
            </a:ln>
          </p:spPr>
        </p:pic>
        <p:pic>
          <p:nvPicPr>
            <p:cNvPr id="515" name="Google Shape;515;p46"/>
            <p:cNvPicPr preferRelativeResize="0"/>
            <p:nvPr/>
          </p:nvPicPr>
          <p:blipFill>
            <a:blip r:embed="rId6">
              <a:alphaModFix/>
            </a:blip>
            <a:stretch>
              <a:fillRect/>
            </a:stretch>
          </p:blipFill>
          <p:spPr>
            <a:xfrm>
              <a:off x="1195500" y="4289075"/>
              <a:ext cx="400351" cy="214475"/>
            </a:xfrm>
            <a:prstGeom prst="rect">
              <a:avLst/>
            </a:prstGeom>
            <a:noFill/>
            <a:ln>
              <a:noFill/>
            </a:ln>
          </p:spPr>
        </p:pic>
        <p:pic>
          <p:nvPicPr>
            <p:cNvPr id="516" name="Google Shape;516;p46"/>
            <p:cNvPicPr preferRelativeResize="0"/>
            <p:nvPr/>
          </p:nvPicPr>
          <p:blipFill>
            <a:blip r:embed="rId7">
              <a:alphaModFix/>
            </a:blip>
            <a:stretch>
              <a:fillRect/>
            </a:stretch>
          </p:blipFill>
          <p:spPr>
            <a:xfrm>
              <a:off x="1186738" y="4549101"/>
              <a:ext cx="417875" cy="193300"/>
            </a:xfrm>
            <a:prstGeom prst="rect">
              <a:avLst/>
            </a:prstGeom>
            <a:noFill/>
            <a:ln>
              <a:noFill/>
            </a:ln>
          </p:spPr>
        </p:pic>
        <p:pic>
          <p:nvPicPr>
            <p:cNvPr id="517" name="Google Shape;517;p46"/>
            <p:cNvPicPr preferRelativeResize="0"/>
            <p:nvPr/>
          </p:nvPicPr>
          <p:blipFill rotWithShape="1">
            <a:blip r:embed="rId3">
              <a:alphaModFix/>
            </a:blip>
            <a:srcRect t="11063" r="96609"/>
            <a:stretch/>
          </p:blipFill>
          <p:spPr>
            <a:xfrm>
              <a:off x="962275" y="1540725"/>
              <a:ext cx="224475" cy="3602775"/>
            </a:xfrm>
            <a:prstGeom prst="rect">
              <a:avLst/>
            </a:prstGeom>
            <a:noFill/>
            <a:ln>
              <a:noFill/>
            </a:ln>
          </p:spPr>
        </p:pic>
      </p:grpSp>
      <p:graphicFrame>
        <p:nvGraphicFramePr>
          <p:cNvPr id="518" name="Google Shape;518;p46"/>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19" name="Google Shape;519;p46"/>
          <p:cNvPicPr preferRelativeResize="0"/>
          <p:nvPr/>
        </p:nvPicPr>
        <p:blipFill>
          <a:blip r:embed="rId8">
            <a:alphaModFix/>
          </a:blip>
          <a:stretch>
            <a:fillRect/>
          </a:stretch>
        </p:blipFill>
        <p:spPr>
          <a:xfrm>
            <a:off x="7608675" y="0"/>
            <a:ext cx="1535326" cy="591050"/>
          </a:xfrm>
          <a:prstGeom prst="rect">
            <a:avLst/>
          </a:prstGeom>
          <a:noFill/>
          <a:ln>
            <a:noFill/>
          </a:ln>
        </p:spPr>
      </p:pic>
      <p:sp>
        <p:nvSpPr>
          <p:cNvPr id="520" name="Google Shape;520;p46"/>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a:t>
            </a:r>
            <a:endParaRPr sz="1800" b="1">
              <a:solidFill>
                <a:schemeClr val="dk1"/>
              </a:solidFill>
              <a:latin typeface="Calibri"/>
              <a:ea typeface="Calibri"/>
              <a:cs typeface="Calibri"/>
              <a:sym typeface="Calibri"/>
            </a:endParaRPr>
          </a:p>
        </p:txBody>
      </p:sp>
      <p:sp>
        <p:nvSpPr>
          <p:cNvPr id="521" name="Google Shape;521;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20</a:t>
            </a:fld>
            <a:endParaRPr/>
          </a:p>
        </p:txBody>
      </p:sp>
      <p:graphicFrame>
        <p:nvGraphicFramePr>
          <p:cNvPr id="522" name="Google Shape;522;p46"/>
          <p:cNvGraphicFramePr/>
          <p:nvPr/>
        </p:nvGraphicFramePr>
        <p:xfrm>
          <a:off x="5486399" y="2652815"/>
          <a:ext cx="3000000" cy="3000000"/>
        </p:xfrm>
        <a:graphic>
          <a:graphicData uri="http://schemas.openxmlformats.org/drawingml/2006/table">
            <a:tbl>
              <a:tblPr>
                <a:noFill/>
                <a:tableStyleId>{1ACD37C6-3187-4E7C-9A4E-63B07AE9CED7}</a:tableStyleId>
              </a:tblPr>
              <a:tblGrid>
                <a:gridCol w="1364250">
                  <a:extLst>
                    <a:ext uri="{9D8B030D-6E8A-4147-A177-3AD203B41FA5}">
                      <a16:colId xmlns:a16="http://schemas.microsoft.com/office/drawing/2014/main" val="20000"/>
                    </a:ext>
                  </a:extLst>
                </a:gridCol>
                <a:gridCol w="1269500">
                  <a:extLst>
                    <a:ext uri="{9D8B030D-6E8A-4147-A177-3AD203B41FA5}">
                      <a16:colId xmlns:a16="http://schemas.microsoft.com/office/drawing/2014/main" val="20001"/>
                    </a:ext>
                  </a:extLst>
                </a:gridCol>
                <a:gridCol w="682500">
                  <a:extLst>
                    <a:ext uri="{9D8B030D-6E8A-4147-A177-3AD203B41FA5}">
                      <a16:colId xmlns:a16="http://schemas.microsoft.com/office/drawing/2014/main" val="20002"/>
                    </a:ext>
                  </a:extLst>
                </a:gridCol>
              </a:tblGrid>
              <a:tr h="278875">
                <a:tc>
                  <a:txBody>
                    <a:bodyPr/>
                    <a:lstStyle/>
                    <a:p>
                      <a:pPr marL="0" marR="0" lvl="0" indent="0" algn="l" rtl="0">
                        <a:lnSpc>
                          <a:spcPct val="143750"/>
                        </a:lnSpc>
                        <a:spcBef>
                          <a:spcPts val="0"/>
                        </a:spcBef>
                        <a:spcAft>
                          <a:spcPts val="0"/>
                        </a:spcAft>
                        <a:buNone/>
                      </a:pPr>
                      <a:r>
                        <a:rPr lang="fr" sz="1200" u="none" strike="noStrike" cap="none">
                          <a:solidFill>
                            <a:srgbClr val="000000"/>
                          </a:solidFill>
                          <a:latin typeface="Calibri"/>
                          <a:ea typeface="Calibri"/>
                          <a:cs typeface="Calibri"/>
                          <a:sym typeface="Calibri"/>
                        </a:rPr>
                        <a:t> </a:t>
                      </a:r>
                      <a:endParaRPr sz="11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27777"/>
                        </a:lnSpc>
                        <a:spcBef>
                          <a:spcPts val="0"/>
                        </a:spcBef>
                        <a:spcAft>
                          <a:spcPts val="0"/>
                        </a:spcAft>
                        <a:buNone/>
                      </a:pPr>
                      <a:r>
                        <a:rPr lang="fr" sz="1400" b="1" u="none" strike="noStrike" cap="none">
                          <a:solidFill>
                            <a:srgbClr val="000000"/>
                          </a:solidFill>
                          <a:latin typeface="Calibri"/>
                          <a:ea typeface="Calibri"/>
                          <a:cs typeface="Calibri"/>
                          <a:sym typeface="Calibri"/>
                        </a:rPr>
                        <a:t>HR</a:t>
                      </a:r>
                      <a:endParaRPr sz="11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EEEEE"/>
                    </a:solidFill>
                  </a:tcPr>
                </a:tc>
                <a:tc>
                  <a:txBody>
                    <a:bodyPr/>
                    <a:lstStyle/>
                    <a:p>
                      <a:pPr marL="0" marR="0" lvl="0" indent="0" algn="ctr" rtl="0">
                        <a:lnSpc>
                          <a:spcPct val="127777"/>
                        </a:lnSpc>
                        <a:spcBef>
                          <a:spcPts val="0"/>
                        </a:spcBef>
                        <a:spcAft>
                          <a:spcPts val="0"/>
                        </a:spcAft>
                        <a:buNone/>
                      </a:pPr>
                      <a:r>
                        <a:rPr lang="fr" sz="1400" b="1" u="none" strike="noStrike" cap="none">
                          <a:solidFill>
                            <a:srgbClr val="000000"/>
                          </a:solidFill>
                          <a:latin typeface="Calibri"/>
                          <a:ea typeface="Calibri"/>
                          <a:cs typeface="Calibri"/>
                          <a:sym typeface="Calibri"/>
                        </a:rPr>
                        <a:t>p-value</a:t>
                      </a:r>
                      <a:endParaRPr sz="14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311725">
                <a:tc>
                  <a:txBody>
                    <a:bodyPr/>
                    <a:lstStyle/>
                    <a:p>
                      <a:pPr marL="0" marR="0" lvl="0" indent="0" algn="l" rtl="0">
                        <a:lnSpc>
                          <a:spcPct val="127777"/>
                        </a:lnSpc>
                        <a:spcBef>
                          <a:spcPts val="0"/>
                        </a:spcBef>
                        <a:spcAft>
                          <a:spcPts val="0"/>
                        </a:spcAft>
                        <a:buNone/>
                      </a:pPr>
                      <a:r>
                        <a:rPr lang="fr" sz="1400" b="1" u="none" strike="noStrike" cap="none">
                          <a:solidFill>
                            <a:srgbClr val="000000"/>
                          </a:solidFill>
                          <a:highlight>
                            <a:schemeClr val="lt1"/>
                          </a:highlight>
                          <a:latin typeface="Calibri"/>
                          <a:ea typeface="Calibri"/>
                          <a:cs typeface="Calibri"/>
                          <a:sym typeface="Calibri"/>
                        </a:rPr>
                        <a:t>Log rank stratifié</a:t>
                      </a:r>
                      <a:endParaRPr sz="1100" b="1">
                        <a:highlight>
                          <a:schemeClr val="lt1"/>
                        </a:highlight>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6388"/>
                        </a:lnSpc>
                        <a:spcBef>
                          <a:spcPts val="0"/>
                        </a:spcBef>
                        <a:spcAft>
                          <a:spcPts val="0"/>
                        </a:spcAft>
                        <a:buNone/>
                      </a:pPr>
                      <a:endParaRPr sz="14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6388"/>
                        </a:lnSpc>
                        <a:spcBef>
                          <a:spcPts val="0"/>
                        </a:spcBef>
                        <a:spcAft>
                          <a:spcPts val="0"/>
                        </a:spcAft>
                        <a:buNone/>
                      </a:pPr>
                      <a:r>
                        <a:rPr lang="fr" sz="1400" b="1" u="none" strike="noStrike" cap="none">
                          <a:solidFill>
                            <a:srgbClr val="000000"/>
                          </a:solidFill>
                          <a:highlight>
                            <a:schemeClr val="lt1"/>
                          </a:highlight>
                          <a:latin typeface="Calibri"/>
                          <a:ea typeface="Calibri"/>
                          <a:cs typeface="Calibri"/>
                          <a:sym typeface="Calibri"/>
                        </a:rPr>
                        <a:t>&lt; 0.001</a:t>
                      </a:r>
                      <a:endParaRPr sz="14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67575">
                <a:tc>
                  <a:txBody>
                    <a:bodyPr/>
                    <a:lstStyle/>
                    <a:p>
                      <a:pPr marL="0" marR="0" lvl="0" indent="0" algn="l" rtl="0">
                        <a:lnSpc>
                          <a:spcPct val="127777"/>
                        </a:lnSpc>
                        <a:spcBef>
                          <a:spcPts val="0"/>
                        </a:spcBef>
                        <a:spcAft>
                          <a:spcPts val="0"/>
                        </a:spcAft>
                        <a:buNone/>
                      </a:pPr>
                      <a:r>
                        <a:rPr lang="fr" sz="1400" b="1" u="none" strike="noStrike" cap="none">
                          <a:solidFill>
                            <a:srgbClr val="000000"/>
                          </a:solidFill>
                          <a:highlight>
                            <a:schemeClr val="lt1"/>
                          </a:highlight>
                          <a:latin typeface="Calibri"/>
                          <a:ea typeface="Calibri"/>
                          <a:cs typeface="Calibri"/>
                          <a:sym typeface="Calibri"/>
                        </a:rPr>
                        <a:t>Cox </a:t>
                      </a:r>
                      <a:r>
                        <a:rPr lang="fr" b="1">
                          <a:solidFill>
                            <a:srgbClr val="000000"/>
                          </a:solidFill>
                          <a:highlight>
                            <a:schemeClr val="lt1"/>
                          </a:highlight>
                          <a:latin typeface="Calibri"/>
                          <a:ea typeface="Calibri"/>
                          <a:cs typeface="Calibri"/>
                          <a:sym typeface="Calibri"/>
                        </a:rPr>
                        <a:t>(cluster)</a:t>
                      </a:r>
                      <a:endParaRPr sz="1100" b="1">
                        <a:highlight>
                          <a:schemeClr val="lt1"/>
                        </a:highlight>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5833"/>
                        </a:lnSpc>
                        <a:spcBef>
                          <a:spcPts val="0"/>
                        </a:spcBef>
                        <a:spcAft>
                          <a:spcPts val="0"/>
                        </a:spcAft>
                        <a:buNone/>
                      </a:pPr>
                      <a:r>
                        <a:rPr lang="fr" sz="1400" b="1" u="none" strike="noStrike" cap="none">
                          <a:solidFill>
                            <a:srgbClr val="000000"/>
                          </a:solidFill>
                          <a:highlight>
                            <a:schemeClr val="lt1"/>
                          </a:highlight>
                          <a:latin typeface="Calibri"/>
                          <a:ea typeface="Calibri"/>
                          <a:cs typeface="Calibri"/>
                          <a:sym typeface="Calibri"/>
                        </a:rPr>
                        <a:t>1.84 [1.39-2.44]</a:t>
                      </a:r>
                      <a:endParaRPr sz="14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5833"/>
                        </a:lnSpc>
                        <a:spcBef>
                          <a:spcPts val="0"/>
                        </a:spcBef>
                        <a:spcAft>
                          <a:spcPts val="0"/>
                        </a:spcAft>
                        <a:buNone/>
                      </a:pPr>
                      <a:r>
                        <a:rPr lang="fr" sz="1400" b="1" u="none" strike="noStrike" cap="none">
                          <a:solidFill>
                            <a:srgbClr val="000000"/>
                          </a:solidFill>
                          <a:highlight>
                            <a:schemeClr val="lt1"/>
                          </a:highlight>
                          <a:latin typeface="Calibri"/>
                          <a:ea typeface="Calibri"/>
                          <a:cs typeface="Calibri"/>
                          <a:sym typeface="Calibri"/>
                        </a:rPr>
                        <a:t>&lt; 0.001</a:t>
                      </a:r>
                      <a:endParaRPr sz="14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523" name="Google Shape;523;p46"/>
          <p:cNvSpPr/>
          <p:nvPr/>
        </p:nvSpPr>
        <p:spPr>
          <a:xfrm>
            <a:off x="2503450" y="2986425"/>
            <a:ext cx="2412900" cy="55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4" name="Google Shape;524;p46"/>
          <p:cNvPicPr preferRelativeResize="0"/>
          <p:nvPr/>
        </p:nvPicPr>
        <p:blipFill rotWithShape="1">
          <a:blip r:embed="rId3">
            <a:alphaModFix/>
          </a:blip>
          <a:srcRect l="63129" t="53861" r="26144" b="40843"/>
          <a:stretch/>
        </p:blipFill>
        <p:spPr>
          <a:xfrm>
            <a:off x="3738425" y="3156225"/>
            <a:ext cx="710052" cy="214475"/>
          </a:xfrm>
          <a:prstGeom prst="rect">
            <a:avLst/>
          </a:prstGeom>
          <a:noFill/>
          <a:ln>
            <a:noFill/>
          </a:ln>
        </p:spPr>
      </p:pic>
      <p:grpSp>
        <p:nvGrpSpPr>
          <p:cNvPr id="525" name="Google Shape;525;p46"/>
          <p:cNvGrpSpPr/>
          <p:nvPr/>
        </p:nvGrpSpPr>
        <p:grpSpPr>
          <a:xfrm>
            <a:off x="117725" y="1080063"/>
            <a:ext cx="8948348" cy="460651"/>
            <a:chOff x="247046" y="2477109"/>
            <a:chExt cx="3780300" cy="3273994"/>
          </a:xfrm>
        </p:grpSpPr>
        <p:sp>
          <p:nvSpPr>
            <p:cNvPr id="526" name="Google Shape;526;p46"/>
            <p:cNvSpPr/>
            <p:nvPr/>
          </p:nvSpPr>
          <p:spPr>
            <a:xfrm>
              <a:off x="247046" y="2553403"/>
              <a:ext cx="3780300" cy="3197700"/>
            </a:xfrm>
            <a:prstGeom prst="roundRect">
              <a:avLst>
                <a:gd name="adj" fmla="val 16667"/>
              </a:avLst>
            </a:prstGeom>
            <a:solidFill>
              <a:srgbClr val="A4C2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527" name="Google Shape;527;p46"/>
            <p:cNvSpPr txBox="1"/>
            <p:nvPr/>
          </p:nvSpPr>
          <p:spPr>
            <a:xfrm>
              <a:off x="300211" y="2477109"/>
              <a:ext cx="3561300" cy="3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000" b="1">
                  <a:latin typeface="Calibri"/>
                  <a:ea typeface="Calibri"/>
                  <a:cs typeface="Calibri"/>
                  <a:sym typeface="Calibri"/>
                </a:rPr>
                <a:t>Critère de jugement principal : survie sans stomie à 2 ans</a:t>
              </a:r>
              <a:endParaRPr sz="2000" b="1" i="0" u="none" strike="noStrike" cap="none">
                <a:solidFill>
                  <a:srgbClr val="000000"/>
                </a:solidFill>
                <a:latin typeface="Calibri"/>
                <a:ea typeface="Calibri"/>
                <a:cs typeface="Calibri"/>
                <a:sym typeface="Calibri"/>
              </a:endParaRPr>
            </a:p>
          </p:txBody>
        </p:sp>
      </p:grpSp>
      <p:pic>
        <p:nvPicPr>
          <p:cNvPr id="528" name="Google Shape;528;p46"/>
          <p:cNvPicPr preferRelativeResize="0"/>
          <p:nvPr/>
        </p:nvPicPr>
        <p:blipFill rotWithShape="1">
          <a:blip r:embed="rId9">
            <a:alphaModFix/>
          </a:blip>
          <a:srcRect/>
          <a:stretch/>
        </p:blipFill>
        <p:spPr>
          <a:xfrm>
            <a:off x="8429624" y="1019486"/>
            <a:ext cx="581826" cy="581826"/>
          </a:xfrm>
          <a:prstGeom prst="rect">
            <a:avLst/>
          </a:prstGeom>
          <a:noFill/>
          <a:ln>
            <a:noFill/>
          </a:ln>
        </p:spPr>
      </p:pic>
      <p:pic>
        <p:nvPicPr>
          <p:cNvPr id="529" name="Google Shape;529;p46"/>
          <p:cNvPicPr preferRelativeResize="0"/>
          <p:nvPr/>
        </p:nvPicPr>
        <p:blipFill>
          <a:blip r:embed="rId7">
            <a:alphaModFix/>
          </a:blip>
          <a:stretch>
            <a:fillRect/>
          </a:stretch>
        </p:blipFill>
        <p:spPr>
          <a:xfrm>
            <a:off x="2090238" y="2884138"/>
            <a:ext cx="417875" cy="193300"/>
          </a:xfrm>
          <a:prstGeom prst="rect">
            <a:avLst/>
          </a:prstGeom>
          <a:noFill/>
          <a:ln>
            <a:noFill/>
          </a:ln>
        </p:spPr>
      </p:pic>
      <p:pic>
        <p:nvPicPr>
          <p:cNvPr id="530" name="Google Shape;530;p46"/>
          <p:cNvPicPr preferRelativeResize="0"/>
          <p:nvPr/>
        </p:nvPicPr>
        <p:blipFill>
          <a:blip r:embed="rId6">
            <a:alphaModFix/>
          </a:blip>
          <a:stretch>
            <a:fillRect/>
          </a:stretch>
        </p:blipFill>
        <p:spPr>
          <a:xfrm>
            <a:off x="2099000" y="3219962"/>
            <a:ext cx="400351" cy="214475"/>
          </a:xfrm>
          <a:prstGeom prst="rect">
            <a:avLst/>
          </a:prstGeom>
          <a:noFill/>
          <a:ln>
            <a:noFill/>
          </a:ln>
        </p:spPr>
      </p:pic>
      <p:sp>
        <p:nvSpPr>
          <p:cNvPr id="531" name="Google Shape;531;p46"/>
          <p:cNvSpPr txBox="1"/>
          <p:nvPr/>
        </p:nvSpPr>
        <p:spPr>
          <a:xfrm>
            <a:off x="2508100" y="2796150"/>
            <a:ext cx="293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latin typeface="Calibri"/>
                <a:ea typeface="Calibri"/>
                <a:cs typeface="Calibri"/>
                <a:sym typeface="Calibri"/>
              </a:rPr>
              <a:t>Résection anastomose protégée laparo</a:t>
            </a:r>
            <a:endParaRPr sz="1200">
              <a:latin typeface="Calibri"/>
              <a:ea typeface="Calibri"/>
              <a:cs typeface="Calibri"/>
              <a:sym typeface="Calibri"/>
            </a:endParaRPr>
          </a:p>
        </p:txBody>
      </p:sp>
      <p:sp>
        <p:nvSpPr>
          <p:cNvPr id="532" name="Google Shape;532;p46"/>
          <p:cNvSpPr txBox="1"/>
          <p:nvPr/>
        </p:nvSpPr>
        <p:spPr>
          <a:xfrm>
            <a:off x="2508100" y="3142550"/>
            <a:ext cx="29313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latin typeface="Calibri"/>
                <a:ea typeface="Calibri"/>
                <a:cs typeface="Calibri"/>
                <a:sym typeface="Calibri"/>
              </a:rPr>
              <a:t>Hartmann coelio </a:t>
            </a:r>
            <a:endParaRPr sz="12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aphicFrame>
        <p:nvGraphicFramePr>
          <p:cNvPr id="537" name="Google Shape;537;p47"/>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38" name="Google Shape;538;p4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539" name="Google Shape;539;p47"/>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a:t>
            </a:r>
            <a:endParaRPr sz="1800" b="1">
              <a:solidFill>
                <a:schemeClr val="dk1"/>
              </a:solidFill>
              <a:latin typeface="Calibri"/>
              <a:ea typeface="Calibri"/>
              <a:cs typeface="Calibri"/>
              <a:sym typeface="Calibri"/>
            </a:endParaRPr>
          </a:p>
        </p:txBody>
      </p:sp>
      <p:sp>
        <p:nvSpPr>
          <p:cNvPr id="540" name="Google Shape;540;p47"/>
          <p:cNvSpPr txBox="1"/>
          <p:nvPr/>
        </p:nvSpPr>
        <p:spPr>
          <a:xfrm>
            <a:off x="837025" y="1310125"/>
            <a:ext cx="698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541" name="Google Shape;541;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21</a:t>
            </a:fld>
            <a:endParaRPr/>
          </a:p>
        </p:txBody>
      </p:sp>
      <p:sp>
        <p:nvSpPr>
          <p:cNvPr id="542" name="Google Shape;542;p47"/>
          <p:cNvSpPr/>
          <p:nvPr/>
        </p:nvSpPr>
        <p:spPr>
          <a:xfrm>
            <a:off x="6149300" y="2405275"/>
            <a:ext cx="4050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3" name="Google Shape;543;p47"/>
          <p:cNvSpPr/>
          <p:nvPr/>
        </p:nvSpPr>
        <p:spPr>
          <a:xfrm>
            <a:off x="6554300" y="1568226"/>
            <a:ext cx="4431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4" name="Google Shape;544;p47"/>
          <p:cNvSpPr/>
          <p:nvPr/>
        </p:nvSpPr>
        <p:spPr>
          <a:xfrm>
            <a:off x="6574275" y="193074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45" name="Google Shape;545;p47"/>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546" name="Google Shape;546;p47"/>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547" name="Google Shape;547;p47"/>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548" name="Google Shape;548;p47"/>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549" name="Google Shape;549;p47"/>
          <p:cNvSpPr txBox="1"/>
          <p:nvPr/>
        </p:nvSpPr>
        <p:spPr>
          <a:xfrm>
            <a:off x="3086125" y="30458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550" name="Google Shape;550;p47"/>
          <p:cNvSpPr txBox="1"/>
          <p:nvPr/>
        </p:nvSpPr>
        <p:spPr>
          <a:xfrm>
            <a:off x="3086125" y="33002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nvGrpSpPr>
          <p:cNvPr id="551" name="Google Shape;551;p47"/>
          <p:cNvGrpSpPr/>
          <p:nvPr/>
        </p:nvGrpSpPr>
        <p:grpSpPr>
          <a:xfrm>
            <a:off x="-136071" y="1568225"/>
            <a:ext cx="6847150" cy="3589001"/>
            <a:chOff x="226475" y="1554500"/>
            <a:chExt cx="6847150" cy="3589001"/>
          </a:xfrm>
        </p:grpSpPr>
        <p:grpSp>
          <p:nvGrpSpPr>
            <p:cNvPr id="552" name="Google Shape;552;p47"/>
            <p:cNvGrpSpPr/>
            <p:nvPr/>
          </p:nvGrpSpPr>
          <p:grpSpPr>
            <a:xfrm>
              <a:off x="226475" y="1554500"/>
              <a:ext cx="6847150" cy="3589001"/>
              <a:chOff x="226475" y="1554500"/>
              <a:chExt cx="6847150" cy="3589001"/>
            </a:xfrm>
          </p:grpSpPr>
          <p:grpSp>
            <p:nvGrpSpPr>
              <p:cNvPr id="553" name="Google Shape;553;p47"/>
              <p:cNvGrpSpPr/>
              <p:nvPr/>
            </p:nvGrpSpPr>
            <p:grpSpPr>
              <a:xfrm>
                <a:off x="785746" y="1554500"/>
                <a:ext cx="6287878" cy="3589001"/>
                <a:chOff x="785746" y="1554500"/>
                <a:chExt cx="6287878" cy="3589001"/>
              </a:xfrm>
            </p:grpSpPr>
            <p:pic>
              <p:nvPicPr>
                <p:cNvPr id="554" name="Google Shape;554;p47"/>
                <p:cNvPicPr preferRelativeResize="0"/>
                <p:nvPr/>
              </p:nvPicPr>
              <p:blipFill rotWithShape="1">
                <a:blip r:embed="rId5">
                  <a:alphaModFix/>
                </a:blip>
                <a:srcRect l="11260" t="8164"/>
                <a:stretch/>
              </p:blipFill>
              <p:spPr>
                <a:xfrm>
                  <a:off x="785746" y="1554500"/>
                  <a:ext cx="6159427" cy="3589001"/>
                </a:xfrm>
                <a:prstGeom prst="rect">
                  <a:avLst/>
                </a:prstGeom>
                <a:noFill/>
                <a:ln>
                  <a:noFill/>
                </a:ln>
              </p:spPr>
            </p:pic>
            <p:sp>
              <p:nvSpPr>
                <p:cNvPr id="555" name="Google Shape;555;p47"/>
                <p:cNvSpPr/>
                <p:nvPr/>
              </p:nvSpPr>
              <p:spPr>
                <a:xfrm>
                  <a:off x="6236525" y="1554500"/>
                  <a:ext cx="523500" cy="8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6" name="Google Shape;556;p47"/>
                <p:cNvSpPr/>
                <p:nvPr/>
              </p:nvSpPr>
              <p:spPr>
                <a:xfrm>
                  <a:off x="6236525" y="2050454"/>
                  <a:ext cx="443100" cy="1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57" name="Google Shape;557;p47"/>
                <p:cNvPicPr preferRelativeResize="0"/>
                <p:nvPr/>
              </p:nvPicPr>
              <p:blipFill rotWithShape="1">
                <a:blip r:embed="rId6">
                  <a:alphaModFix/>
                </a:blip>
                <a:srcRect b="7484"/>
                <a:stretch/>
              </p:blipFill>
              <p:spPr>
                <a:xfrm>
                  <a:off x="6613775" y="2156775"/>
                  <a:ext cx="424725" cy="130975"/>
                </a:xfrm>
                <a:prstGeom prst="rect">
                  <a:avLst/>
                </a:prstGeom>
                <a:noFill/>
                <a:ln>
                  <a:noFill/>
                </a:ln>
              </p:spPr>
            </p:pic>
            <p:sp>
              <p:nvSpPr>
                <p:cNvPr id="558" name="Google Shape;558;p47"/>
                <p:cNvSpPr/>
                <p:nvPr/>
              </p:nvSpPr>
              <p:spPr>
                <a:xfrm>
                  <a:off x="6166625" y="175399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59" name="Google Shape;559;p47"/>
                <p:cNvPicPr preferRelativeResize="0"/>
                <p:nvPr/>
              </p:nvPicPr>
              <p:blipFill>
                <a:blip r:embed="rId7">
                  <a:alphaModFix/>
                </a:blip>
                <a:stretch>
                  <a:fillRect/>
                </a:stretch>
              </p:blipFill>
              <p:spPr>
                <a:xfrm>
                  <a:off x="6598450" y="1592537"/>
                  <a:ext cx="475175" cy="176875"/>
                </a:xfrm>
                <a:prstGeom prst="rect">
                  <a:avLst/>
                </a:prstGeom>
                <a:noFill/>
                <a:ln>
                  <a:noFill/>
                </a:ln>
              </p:spPr>
            </p:pic>
            <p:pic>
              <p:nvPicPr>
                <p:cNvPr id="560" name="Google Shape;560;p47"/>
                <p:cNvPicPr preferRelativeResize="0"/>
                <p:nvPr/>
              </p:nvPicPr>
              <p:blipFill rotWithShape="1">
                <a:blip r:embed="rId8">
                  <a:alphaModFix/>
                </a:blip>
                <a:srcRect b="11134"/>
                <a:stretch/>
              </p:blipFill>
              <p:spPr>
                <a:xfrm>
                  <a:off x="6623675" y="1873700"/>
                  <a:ext cx="404925" cy="126325"/>
                </a:xfrm>
                <a:prstGeom prst="rect">
                  <a:avLst/>
                </a:prstGeom>
                <a:noFill/>
                <a:ln>
                  <a:noFill/>
                </a:ln>
              </p:spPr>
            </p:pic>
          </p:grpSp>
          <p:sp>
            <p:nvSpPr>
              <p:cNvPr id="561" name="Google Shape;561;p47"/>
              <p:cNvSpPr/>
              <p:nvPr/>
            </p:nvSpPr>
            <p:spPr>
              <a:xfrm flipH="1">
                <a:off x="226475" y="469520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2" name="Google Shape;562;p47"/>
              <p:cNvPicPr preferRelativeResize="0"/>
              <p:nvPr/>
            </p:nvPicPr>
            <p:blipFill rotWithShape="1">
              <a:blip r:embed="rId4">
                <a:alphaModFix/>
              </a:blip>
              <a:srcRect l="75077" r="18124"/>
              <a:stretch/>
            </p:blipFill>
            <p:spPr>
              <a:xfrm>
                <a:off x="655350" y="4657263"/>
                <a:ext cx="271026" cy="185975"/>
              </a:xfrm>
              <a:prstGeom prst="rect">
                <a:avLst/>
              </a:prstGeom>
              <a:noFill/>
              <a:ln>
                <a:noFill/>
              </a:ln>
            </p:spPr>
          </p:pic>
          <p:sp>
            <p:nvSpPr>
              <p:cNvPr id="563" name="Google Shape;563;p47"/>
              <p:cNvSpPr/>
              <p:nvPr/>
            </p:nvSpPr>
            <p:spPr>
              <a:xfrm flipH="1">
                <a:off x="226475" y="4510575"/>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47"/>
              <p:cNvSpPr/>
              <p:nvPr/>
            </p:nvSpPr>
            <p:spPr>
              <a:xfrm flipH="1">
                <a:off x="226475" y="432595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5" name="Google Shape;565;p47"/>
              <p:cNvPicPr preferRelativeResize="0"/>
              <p:nvPr/>
            </p:nvPicPr>
            <p:blipFill rotWithShape="1">
              <a:blip r:embed="rId4">
                <a:alphaModFix/>
              </a:blip>
              <a:srcRect l="41255" r="51681"/>
              <a:stretch/>
            </p:blipFill>
            <p:spPr>
              <a:xfrm>
                <a:off x="650075" y="4500450"/>
                <a:ext cx="281574" cy="185950"/>
              </a:xfrm>
              <a:prstGeom prst="rect">
                <a:avLst/>
              </a:prstGeom>
              <a:noFill/>
              <a:ln>
                <a:noFill/>
              </a:ln>
            </p:spPr>
          </p:pic>
          <p:pic>
            <p:nvPicPr>
              <p:cNvPr id="566" name="Google Shape;566;p47"/>
              <p:cNvPicPr preferRelativeResize="0"/>
              <p:nvPr/>
            </p:nvPicPr>
            <p:blipFill rotWithShape="1">
              <a:blip r:embed="rId4">
                <a:alphaModFix/>
              </a:blip>
              <a:srcRect r="93502"/>
              <a:stretch/>
            </p:blipFill>
            <p:spPr>
              <a:xfrm>
                <a:off x="661325" y="4325950"/>
                <a:ext cx="259068" cy="185950"/>
              </a:xfrm>
              <a:prstGeom prst="rect">
                <a:avLst/>
              </a:prstGeom>
              <a:noFill/>
              <a:ln>
                <a:noFill/>
              </a:ln>
            </p:spPr>
          </p:pic>
        </p:grpSp>
        <p:pic>
          <p:nvPicPr>
            <p:cNvPr id="567" name="Google Shape;567;p47"/>
            <p:cNvPicPr preferRelativeResize="0"/>
            <p:nvPr/>
          </p:nvPicPr>
          <p:blipFill rotWithShape="1">
            <a:blip r:embed="rId5">
              <a:alphaModFix/>
            </a:blip>
            <a:srcRect t="8164" r="97031"/>
            <a:stretch/>
          </p:blipFill>
          <p:spPr>
            <a:xfrm>
              <a:off x="406500" y="1554500"/>
              <a:ext cx="206049" cy="3589001"/>
            </a:xfrm>
            <a:prstGeom prst="rect">
              <a:avLst/>
            </a:prstGeom>
            <a:noFill/>
            <a:ln>
              <a:noFill/>
            </a:ln>
          </p:spPr>
        </p:pic>
      </p:grpSp>
      <p:grpSp>
        <p:nvGrpSpPr>
          <p:cNvPr id="568" name="Google Shape;568;p47"/>
          <p:cNvGrpSpPr/>
          <p:nvPr/>
        </p:nvGrpSpPr>
        <p:grpSpPr>
          <a:xfrm>
            <a:off x="117725" y="1080063"/>
            <a:ext cx="8948348" cy="460651"/>
            <a:chOff x="247046" y="2477109"/>
            <a:chExt cx="3780300" cy="3273994"/>
          </a:xfrm>
        </p:grpSpPr>
        <p:sp>
          <p:nvSpPr>
            <p:cNvPr id="569" name="Google Shape;569;p47"/>
            <p:cNvSpPr/>
            <p:nvPr/>
          </p:nvSpPr>
          <p:spPr>
            <a:xfrm>
              <a:off x="247046" y="2553403"/>
              <a:ext cx="3780300" cy="3197700"/>
            </a:xfrm>
            <a:prstGeom prst="roundRect">
              <a:avLst>
                <a:gd name="adj" fmla="val 16667"/>
              </a:avLst>
            </a:prstGeom>
            <a:solidFill>
              <a:srgbClr val="D9EA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570" name="Google Shape;570;p47"/>
            <p:cNvSpPr txBox="1"/>
            <p:nvPr/>
          </p:nvSpPr>
          <p:spPr>
            <a:xfrm>
              <a:off x="300211" y="2477109"/>
              <a:ext cx="3561300" cy="3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400"/>
                <a:buFont typeface="Arial"/>
                <a:buNone/>
              </a:pPr>
              <a:r>
                <a:rPr lang="fr" sz="2000" b="1">
                  <a:solidFill>
                    <a:schemeClr val="dk1"/>
                  </a:solidFill>
                  <a:latin typeface="Calibri"/>
                  <a:ea typeface="Calibri"/>
                  <a:cs typeface="Calibri"/>
                  <a:sym typeface="Calibri"/>
                </a:rPr>
                <a:t>Un patient sur deux converti : impact sur le rétablissement de la continuité</a:t>
              </a:r>
              <a:endParaRPr sz="2000" b="1">
                <a:solidFill>
                  <a:schemeClr val="dk1"/>
                </a:solidFill>
                <a:latin typeface="Calibri"/>
                <a:ea typeface="Calibri"/>
                <a:cs typeface="Calibri"/>
                <a:sym typeface="Calibri"/>
              </a:endParaRPr>
            </a:p>
          </p:txBody>
        </p:sp>
      </p:grpSp>
      <p:grpSp>
        <p:nvGrpSpPr>
          <p:cNvPr id="571" name="Google Shape;571;p47"/>
          <p:cNvGrpSpPr/>
          <p:nvPr/>
        </p:nvGrpSpPr>
        <p:grpSpPr>
          <a:xfrm>
            <a:off x="2570579" y="2923225"/>
            <a:ext cx="5338800" cy="928000"/>
            <a:chOff x="2780725" y="2757100"/>
            <a:chExt cx="5338800" cy="928000"/>
          </a:xfrm>
        </p:grpSpPr>
        <p:pic>
          <p:nvPicPr>
            <p:cNvPr id="572" name="Google Shape;572;p47"/>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573" name="Google Shape;573;p47"/>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574" name="Google Shape;574;p47"/>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575" name="Google Shape;575;p47"/>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576" name="Google Shape;576;p47"/>
            <p:cNvSpPr txBox="1"/>
            <p:nvPr/>
          </p:nvSpPr>
          <p:spPr>
            <a:xfrm>
              <a:off x="3086125" y="30458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577" name="Google Shape;577;p47"/>
            <p:cNvSpPr txBox="1"/>
            <p:nvPr/>
          </p:nvSpPr>
          <p:spPr>
            <a:xfrm>
              <a:off x="3086125" y="33002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cxnSp>
        <p:nvCxnSpPr>
          <p:cNvPr id="578" name="Google Shape;578;p47"/>
          <p:cNvCxnSpPr/>
          <p:nvPr/>
        </p:nvCxnSpPr>
        <p:spPr>
          <a:xfrm>
            <a:off x="6706564" y="1721785"/>
            <a:ext cx="178500" cy="900"/>
          </a:xfrm>
          <a:prstGeom prst="straightConnector1">
            <a:avLst/>
          </a:prstGeom>
          <a:noFill/>
          <a:ln w="9525" cap="flat" cmpd="sng">
            <a:solidFill>
              <a:srgbClr val="3756A2"/>
            </a:solidFill>
            <a:prstDash val="solid"/>
            <a:round/>
            <a:headEnd type="none" w="med" len="med"/>
            <a:tailEnd type="none" w="med" len="med"/>
          </a:ln>
        </p:spPr>
      </p:cxnSp>
      <p:cxnSp>
        <p:nvCxnSpPr>
          <p:cNvPr id="579" name="Google Shape;579;p47"/>
          <p:cNvCxnSpPr/>
          <p:nvPr/>
        </p:nvCxnSpPr>
        <p:spPr>
          <a:xfrm>
            <a:off x="6666054" y="1928268"/>
            <a:ext cx="225900" cy="1200"/>
          </a:xfrm>
          <a:prstGeom prst="straightConnector1">
            <a:avLst/>
          </a:prstGeom>
          <a:noFill/>
          <a:ln w="9525" cap="flat" cmpd="sng">
            <a:solidFill>
              <a:srgbClr val="3756A2"/>
            </a:solidFill>
            <a:prstDash val="solid"/>
            <a:round/>
            <a:headEnd type="none" w="med" len="med"/>
            <a:tailEnd type="none" w="med" len="med"/>
          </a:ln>
        </p:spPr>
      </p:cxnSp>
      <p:cxnSp>
        <p:nvCxnSpPr>
          <p:cNvPr id="580" name="Google Shape;580;p47"/>
          <p:cNvCxnSpPr/>
          <p:nvPr/>
        </p:nvCxnSpPr>
        <p:spPr>
          <a:xfrm rot="10800000">
            <a:off x="6891250" y="1720375"/>
            <a:ext cx="0" cy="203100"/>
          </a:xfrm>
          <a:prstGeom prst="straightConnector1">
            <a:avLst/>
          </a:prstGeom>
          <a:noFill/>
          <a:ln w="9525" cap="flat" cmpd="sng">
            <a:solidFill>
              <a:srgbClr val="3756A2"/>
            </a:solidFill>
            <a:prstDash val="solid"/>
            <a:round/>
            <a:headEnd type="none" w="med" len="med"/>
            <a:tailEnd type="none" w="med" len="med"/>
          </a:ln>
        </p:spPr>
      </p:cxnSp>
      <p:sp>
        <p:nvSpPr>
          <p:cNvPr id="581" name="Google Shape;581;p47"/>
          <p:cNvSpPr txBox="1"/>
          <p:nvPr/>
        </p:nvSpPr>
        <p:spPr>
          <a:xfrm>
            <a:off x="6954499" y="1736850"/>
            <a:ext cx="5217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3465A4"/>
                </a:solidFill>
                <a:latin typeface="Calibri"/>
                <a:ea typeface="Calibri"/>
                <a:cs typeface="Calibri"/>
                <a:sym typeface="Calibri"/>
              </a:rPr>
              <a:t>p = 0.01</a:t>
            </a:r>
            <a:endParaRPr sz="1200">
              <a:solidFill>
                <a:srgbClr val="3465A4"/>
              </a:solidFill>
              <a:latin typeface="Calibri"/>
              <a:ea typeface="Calibri"/>
              <a:cs typeface="Calibri"/>
              <a:sym typeface="Calibri"/>
            </a:endParaRPr>
          </a:p>
        </p:txBody>
      </p:sp>
      <p:cxnSp>
        <p:nvCxnSpPr>
          <p:cNvPr id="582" name="Google Shape;582;p47"/>
          <p:cNvCxnSpPr/>
          <p:nvPr/>
        </p:nvCxnSpPr>
        <p:spPr>
          <a:xfrm>
            <a:off x="6662904" y="2198225"/>
            <a:ext cx="225900" cy="1200"/>
          </a:xfrm>
          <a:prstGeom prst="straightConnector1">
            <a:avLst/>
          </a:prstGeom>
          <a:noFill/>
          <a:ln w="9525" cap="flat" cmpd="sng">
            <a:solidFill>
              <a:srgbClr val="38761D"/>
            </a:solidFill>
            <a:prstDash val="solid"/>
            <a:round/>
            <a:headEnd type="none" w="med" len="med"/>
            <a:tailEnd type="none" w="med" len="med"/>
          </a:ln>
        </p:spPr>
      </p:cxnSp>
      <p:cxnSp>
        <p:nvCxnSpPr>
          <p:cNvPr id="583" name="Google Shape;583;p47"/>
          <p:cNvCxnSpPr/>
          <p:nvPr/>
        </p:nvCxnSpPr>
        <p:spPr>
          <a:xfrm>
            <a:off x="6683200" y="1993375"/>
            <a:ext cx="208800" cy="600"/>
          </a:xfrm>
          <a:prstGeom prst="straightConnector1">
            <a:avLst/>
          </a:prstGeom>
          <a:noFill/>
          <a:ln w="9525" cap="flat" cmpd="sng">
            <a:solidFill>
              <a:srgbClr val="38761D"/>
            </a:solidFill>
            <a:prstDash val="solid"/>
            <a:round/>
            <a:headEnd type="none" w="med" len="med"/>
            <a:tailEnd type="none" w="med" len="med"/>
          </a:ln>
        </p:spPr>
      </p:cxnSp>
      <p:cxnSp>
        <p:nvCxnSpPr>
          <p:cNvPr id="584" name="Google Shape;584;p47"/>
          <p:cNvCxnSpPr/>
          <p:nvPr/>
        </p:nvCxnSpPr>
        <p:spPr>
          <a:xfrm rot="10800000">
            <a:off x="6891250" y="1995113"/>
            <a:ext cx="0" cy="203100"/>
          </a:xfrm>
          <a:prstGeom prst="straightConnector1">
            <a:avLst/>
          </a:prstGeom>
          <a:noFill/>
          <a:ln w="9525" cap="flat" cmpd="sng">
            <a:solidFill>
              <a:srgbClr val="38761D"/>
            </a:solidFill>
            <a:prstDash val="solid"/>
            <a:round/>
            <a:headEnd type="none" w="med" len="med"/>
            <a:tailEnd type="none" w="med" len="med"/>
          </a:ln>
        </p:spPr>
      </p:cxnSp>
      <p:sp>
        <p:nvSpPr>
          <p:cNvPr id="585" name="Google Shape;585;p47"/>
          <p:cNvSpPr txBox="1"/>
          <p:nvPr/>
        </p:nvSpPr>
        <p:spPr>
          <a:xfrm>
            <a:off x="6960249" y="2007413"/>
            <a:ext cx="4212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38761D"/>
                </a:solidFill>
                <a:latin typeface="Calibri"/>
                <a:ea typeface="Calibri"/>
                <a:cs typeface="Calibri"/>
                <a:sym typeface="Calibri"/>
              </a:rPr>
              <a:t>p = 0.2</a:t>
            </a:r>
            <a:endParaRPr sz="1200">
              <a:solidFill>
                <a:srgbClr val="38761D"/>
              </a:solidFill>
              <a:latin typeface="Calibri"/>
              <a:ea typeface="Calibri"/>
              <a:cs typeface="Calibri"/>
              <a:sym typeface="Calibri"/>
            </a:endParaRPr>
          </a:p>
        </p:txBody>
      </p:sp>
      <p:cxnSp>
        <p:nvCxnSpPr>
          <p:cNvPr id="586" name="Google Shape;586;p47"/>
          <p:cNvCxnSpPr/>
          <p:nvPr/>
        </p:nvCxnSpPr>
        <p:spPr>
          <a:xfrm>
            <a:off x="6686589" y="1658635"/>
            <a:ext cx="962100" cy="0"/>
          </a:xfrm>
          <a:prstGeom prst="straightConnector1">
            <a:avLst/>
          </a:prstGeom>
          <a:noFill/>
          <a:ln w="9525" cap="flat" cmpd="sng">
            <a:solidFill>
              <a:srgbClr val="BA0E6E"/>
            </a:solidFill>
            <a:prstDash val="solid"/>
            <a:round/>
            <a:headEnd type="none" w="med" len="med"/>
            <a:tailEnd type="none" w="med" len="med"/>
          </a:ln>
        </p:spPr>
      </p:cxnSp>
      <p:cxnSp>
        <p:nvCxnSpPr>
          <p:cNvPr id="587" name="Google Shape;587;p47"/>
          <p:cNvCxnSpPr/>
          <p:nvPr/>
        </p:nvCxnSpPr>
        <p:spPr>
          <a:xfrm>
            <a:off x="6666039" y="2280410"/>
            <a:ext cx="986100" cy="0"/>
          </a:xfrm>
          <a:prstGeom prst="straightConnector1">
            <a:avLst/>
          </a:prstGeom>
          <a:noFill/>
          <a:ln w="9525" cap="flat" cmpd="sng">
            <a:solidFill>
              <a:srgbClr val="BA0E6E"/>
            </a:solidFill>
            <a:prstDash val="solid"/>
            <a:round/>
            <a:headEnd type="none" w="med" len="med"/>
            <a:tailEnd type="none" w="med" len="med"/>
          </a:ln>
        </p:spPr>
      </p:cxnSp>
      <p:cxnSp>
        <p:nvCxnSpPr>
          <p:cNvPr id="588" name="Google Shape;588;p47"/>
          <p:cNvCxnSpPr/>
          <p:nvPr/>
        </p:nvCxnSpPr>
        <p:spPr>
          <a:xfrm rot="10800000">
            <a:off x="7650032" y="1665375"/>
            <a:ext cx="0" cy="610800"/>
          </a:xfrm>
          <a:prstGeom prst="straightConnector1">
            <a:avLst/>
          </a:prstGeom>
          <a:noFill/>
          <a:ln w="9525" cap="flat" cmpd="sng">
            <a:solidFill>
              <a:srgbClr val="BA0E6E"/>
            </a:solidFill>
            <a:prstDash val="solid"/>
            <a:round/>
            <a:headEnd type="none" w="med" len="med"/>
            <a:tailEnd type="none" w="med" len="med"/>
          </a:ln>
        </p:spPr>
      </p:cxnSp>
      <p:cxnSp>
        <p:nvCxnSpPr>
          <p:cNvPr id="589" name="Google Shape;589;p47"/>
          <p:cNvCxnSpPr>
            <a:endCxn id="581" idx="1"/>
          </p:cNvCxnSpPr>
          <p:nvPr/>
        </p:nvCxnSpPr>
        <p:spPr>
          <a:xfrm rot="10800000" flipH="1">
            <a:off x="6893299" y="1829250"/>
            <a:ext cx="61200" cy="900"/>
          </a:xfrm>
          <a:prstGeom prst="straightConnector1">
            <a:avLst/>
          </a:prstGeom>
          <a:noFill/>
          <a:ln w="9525" cap="flat" cmpd="sng">
            <a:solidFill>
              <a:srgbClr val="3756A2"/>
            </a:solidFill>
            <a:prstDash val="solid"/>
            <a:round/>
            <a:headEnd type="none" w="med" len="med"/>
            <a:tailEnd type="none" w="med" len="med"/>
          </a:ln>
        </p:spPr>
      </p:cxnSp>
      <p:cxnSp>
        <p:nvCxnSpPr>
          <p:cNvPr id="590" name="Google Shape;590;p47"/>
          <p:cNvCxnSpPr/>
          <p:nvPr/>
        </p:nvCxnSpPr>
        <p:spPr>
          <a:xfrm>
            <a:off x="6893350" y="2084375"/>
            <a:ext cx="64800" cy="0"/>
          </a:xfrm>
          <a:prstGeom prst="straightConnector1">
            <a:avLst/>
          </a:prstGeom>
          <a:noFill/>
          <a:ln w="9525" cap="flat" cmpd="sng">
            <a:solidFill>
              <a:srgbClr val="38761D"/>
            </a:solidFill>
            <a:prstDash val="solid"/>
            <a:round/>
            <a:headEnd type="none" w="med" len="med"/>
            <a:tailEnd type="none" w="med" len="med"/>
          </a:ln>
        </p:spPr>
      </p:cxnSp>
      <p:cxnSp>
        <p:nvCxnSpPr>
          <p:cNvPr id="591" name="Google Shape;591;p47"/>
          <p:cNvCxnSpPr/>
          <p:nvPr/>
        </p:nvCxnSpPr>
        <p:spPr>
          <a:xfrm>
            <a:off x="7649057" y="1970650"/>
            <a:ext cx="110700" cy="0"/>
          </a:xfrm>
          <a:prstGeom prst="straightConnector1">
            <a:avLst/>
          </a:prstGeom>
          <a:noFill/>
          <a:ln w="9525" cap="flat" cmpd="sng">
            <a:solidFill>
              <a:srgbClr val="BA0E6E"/>
            </a:solidFill>
            <a:prstDash val="solid"/>
            <a:round/>
            <a:headEnd type="none" w="med" len="med"/>
            <a:tailEnd type="none" w="med" len="med"/>
          </a:ln>
        </p:spPr>
      </p:cxnSp>
      <p:sp>
        <p:nvSpPr>
          <p:cNvPr id="592" name="Google Shape;592;p47"/>
          <p:cNvSpPr txBox="1"/>
          <p:nvPr/>
        </p:nvSpPr>
        <p:spPr>
          <a:xfrm>
            <a:off x="7802808" y="1878250"/>
            <a:ext cx="7488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BA0E6E"/>
                </a:solidFill>
                <a:latin typeface="Calibri"/>
                <a:ea typeface="Calibri"/>
                <a:cs typeface="Calibri"/>
                <a:sym typeface="Calibri"/>
              </a:rPr>
              <a:t>p &lt; 0.001</a:t>
            </a:r>
            <a:endParaRPr sz="1200">
              <a:solidFill>
                <a:srgbClr val="BA0E6E"/>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aphicFrame>
        <p:nvGraphicFramePr>
          <p:cNvPr id="597" name="Google Shape;597;p48"/>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98" name="Google Shape;598;p48"/>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599" name="Google Shape;599;p48"/>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a:t>
            </a:r>
            <a:endParaRPr sz="1800" b="1">
              <a:solidFill>
                <a:schemeClr val="dk1"/>
              </a:solidFill>
              <a:latin typeface="Calibri"/>
              <a:ea typeface="Calibri"/>
              <a:cs typeface="Calibri"/>
              <a:sym typeface="Calibri"/>
            </a:endParaRPr>
          </a:p>
        </p:txBody>
      </p:sp>
      <p:sp>
        <p:nvSpPr>
          <p:cNvPr id="600" name="Google Shape;600;p48"/>
          <p:cNvSpPr txBox="1"/>
          <p:nvPr/>
        </p:nvSpPr>
        <p:spPr>
          <a:xfrm>
            <a:off x="837025" y="1310125"/>
            <a:ext cx="698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601" name="Google Shape;601;p4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22</a:t>
            </a:fld>
            <a:endParaRPr/>
          </a:p>
        </p:txBody>
      </p:sp>
      <p:sp>
        <p:nvSpPr>
          <p:cNvPr id="602" name="Google Shape;602;p48"/>
          <p:cNvSpPr/>
          <p:nvPr/>
        </p:nvSpPr>
        <p:spPr>
          <a:xfrm>
            <a:off x="6149300" y="2405275"/>
            <a:ext cx="4050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48"/>
          <p:cNvSpPr/>
          <p:nvPr/>
        </p:nvSpPr>
        <p:spPr>
          <a:xfrm>
            <a:off x="6554300" y="1568226"/>
            <a:ext cx="4431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48"/>
          <p:cNvSpPr/>
          <p:nvPr/>
        </p:nvSpPr>
        <p:spPr>
          <a:xfrm>
            <a:off x="6574275" y="193074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05" name="Google Shape;605;p48"/>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606" name="Google Shape;606;p48"/>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607" name="Google Shape;607;p48"/>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608" name="Google Shape;608;p48"/>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609" name="Google Shape;609;p48"/>
          <p:cNvSpPr txBox="1"/>
          <p:nvPr/>
        </p:nvSpPr>
        <p:spPr>
          <a:xfrm>
            <a:off x="3086125" y="30458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610" name="Google Shape;610;p48"/>
          <p:cNvSpPr txBox="1"/>
          <p:nvPr/>
        </p:nvSpPr>
        <p:spPr>
          <a:xfrm>
            <a:off x="3086125" y="33002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nvGrpSpPr>
          <p:cNvPr id="611" name="Google Shape;611;p48"/>
          <p:cNvGrpSpPr/>
          <p:nvPr/>
        </p:nvGrpSpPr>
        <p:grpSpPr>
          <a:xfrm>
            <a:off x="-136071" y="1568225"/>
            <a:ext cx="6847150" cy="3589001"/>
            <a:chOff x="226475" y="1554500"/>
            <a:chExt cx="6847150" cy="3589001"/>
          </a:xfrm>
        </p:grpSpPr>
        <p:grpSp>
          <p:nvGrpSpPr>
            <p:cNvPr id="612" name="Google Shape;612;p48"/>
            <p:cNvGrpSpPr/>
            <p:nvPr/>
          </p:nvGrpSpPr>
          <p:grpSpPr>
            <a:xfrm>
              <a:off x="226475" y="1554500"/>
              <a:ext cx="6847150" cy="3288737"/>
              <a:chOff x="226475" y="1554500"/>
              <a:chExt cx="6847150" cy="3288737"/>
            </a:xfrm>
          </p:grpSpPr>
          <p:grpSp>
            <p:nvGrpSpPr>
              <p:cNvPr id="613" name="Google Shape;613;p48"/>
              <p:cNvGrpSpPr/>
              <p:nvPr/>
            </p:nvGrpSpPr>
            <p:grpSpPr>
              <a:xfrm>
                <a:off x="785746" y="1554500"/>
                <a:ext cx="6287878" cy="2517587"/>
                <a:chOff x="785746" y="1554500"/>
                <a:chExt cx="6287878" cy="2517587"/>
              </a:xfrm>
            </p:grpSpPr>
            <p:pic>
              <p:nvPicPr>
                <p:cNvPr id="614" name="Google Shape;614;p48"/>
                <p:cNvPicPr preferRelativeResize="0"/>
                <p:nvPr/>
              </p:nvPicPr>
              <p:blipFill rotWithShape="1">
                <a:blip r:embed="rId5">
                  <a:alphaModFix/>
                </a:blip>
                <a:srcRect l="11260" t="8162" b="27417"/>
                <a:stretch/>
              </p:blipFill>
              <p:spPr>
                <a:xfrm>
                  <a:off x="785746" y="1554500"/>
                  <a:ext cx="6159427" cy="2517587"/>
                </a:xfrm>
                <a:prstGeom prst="rect">
                  <a:avLst/>
                </a:prstGeom>
                <a:noFill/>
                <a:ln>
                  <a:noFill/>
                </a:ln>
              </p:spPr>
            </p:pic>
            <p:sp>
              <p:nvSpPr>
                <p:cNvPr id="615" name="Google Shape;615;p48"/>
                <p:cNvSpPr/>
                <p:nvPr/>
              </p:nvSpPr>
              <p:spPr>
                <a:xfrm>
                  <a:off x="6236525" y="1554500"/>
                  <a:ext cx="523500" cy="8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48"/>
                <p:cNvSpPr/>
                <p:nvPr/>
              </p:nvSpPr>
              <p:spPr>
                <a:xfrm>
                  <a:off x="6236525" y="2050454"/>
                  <a:ext cx="443100" cy="1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17" name="Google Shape;617;p48"/>
                <p:cNvPicPr preferRelativeResize="0"/>
                <p:nvPr/>
              </p:nvPicPr>
              <p:blipFill rotWithShape="1">
                <a:blip r:embed="rId6">
                  <a:alphaModFix/>
                </a:blip>
                <a:srcRect b="7484"/>
                <a:stretch/>
              </p:blipFill>
              <p:spPr>
                <a:xfrm>
                  <a:off x="6613775" y="2156775"/>
                  <a:ext cx="424725" cy="130975"/>
                </a:xfrm>
                <a:prstGeom prst="rect">
                  <a:avLst/>
                </a:prstGeom>
                <a:noFill/>
                <a:ln>
                  <a:noFill/>
                </a:ln>
              </p:spPr>
            </p:pic>
            <p:sp>
              <p:nvSpPr>
                <p:cNvPr id="618" name="Google Shape;618;p48"/>
                <p:cNvSpPr/>
                <p:nvPr/>
              </p:nvSpPr>
              <p:spPr>
                <a:xfrm>
                  <a:off x="6166625" y="175399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19" name="Google Shape;619;p48"/>
                <p:cNvPicPr preferRelativeResize="0"/>
                <p:nvPr/>
              </p:nvPicPr>
              <p:blipFill>
                <a:blip r:embed="rId7">
                  <a:alphaModFix/>
                </a:blip>
                <a:stretch>
                  <a:fillRect/>
                </a:stretch>
              </p:blipFill>
              <p:spPr>
                <a:xfrm>
                  <a:off x="6598450" y="1592537"/>
                  <a:ext cx="475175" cy="176875"/>
                </a:xfrm>
                <a:prstGeom prst="rect">
                  <a:avLst/>
                </a:prstGeom>
                <a:noFill/>
                <a:ln>
                  <a:noFill/>
                </a:ln>
              </p:spPr>
            </p:pic>
            <p:pic>
              <p:nvPicPr>
                <p:cNvPr id="620" name="Google Shape;620;p48"/>
                <p:cNvPicPr preferRelativeResize="0"/>
                <p:nvPr/>
              </p:nvPicPr>
              <p:blipFill rotWithShape="1">
                <a:blip r:embed="rId8">
                  <a:alphaModFix/>
                </a:blip>
                <a:srcRect b="11134"/>
                <a:stretch/>
              </p:blipFill>
              <p:spPr>
                <a:xfrm>
                  <a:off x="6623675" y="1873700"/>
                  <a:ext cx="404925" cy="126325"/>
                </a:xfrm>
                <a:prstGeom prst="rect">
                  <a:avLst/>
                </a:prstGeom>
                <a:noFill/>
                <a:ln>
                  <a:noFill/>
                </a:ln>
              </p:spPr>
            </p:pic>
          </p:grpSp>
          <p:sp>
            <p:nvSpPr>
              <p:cNvPr id="621" name="Google Shape;621;p48"/>
              <p:cNvSpPr/>
              <p:nvPr/>
            </p:nvSpPr>
            <p:spPr>
              <a:xfrm flipH="1">
                <a:off x="226475" y="469520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2" name="Google Shape;622;p48"/>
              <p:cNvPicPr preferRelativeResize="0"/>
              <p:nvPr/>
            </p:nvPicPr>
            <p:blipFill rotWithShape="1">
              <a:blip r:embed="rId4">
                <a:alphaModFix/>
              </a:blip>
              <a:srcRect l="75077" r="18124"/>
              <a:stretch/>
            </p:blipFill>
            <p:spPr>
              <a:xfrm>
                <a:off x="655350" y="4657263"/>
                <a:ext cx="271026" cy="185975"/>
              </a:xfrm>
              <a:prstGeom prst="rect">
                <a:avLst/>
              </a:prstGeom>
              <a:noFill/>
              <a:ln>
                <a:noFill/>
              </a:ln>
            </p:spPr>
          </p:pic>
          <p:sp>
            <p:nvSpPr>
              <p:cNvPr id="623" name="Google Shape;623;p48"/>
              <p:cNvSpPr/>
              <p:nvPr/>
            </p:nvSpPr>
            <p:spPr>
              <a:xfrm flipH="1">
                <a:off x="226475" y="4510575"/>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4" name="Google Shape;624;p48"/>
              <p:cNvSpPr/>
              <p:nvPr/>
            </p:nvSpPr>
            <p:spPr>
              <a:xfrm flipH="1">
                <a:off x="226475" y="432595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5" name="Google Shape;625;p48"/>
              <p:cNvPicPr preferRelativeResize="0"/>
              <p:nvPr/>
            </p:nvPicPr>
            <p:blipFill rotWithShape="1">
              <a:blip r:embed="rId4">
                <a:alphaModFix/>
              </a:blip>
              <a:srcRect l="41255" r="51681"/>
              <a:stretch/>
            </p:blipFill>
            <p:spPr>
              <a:xfrm>
                <a:off x="650075" y="4500450"/>
                <a:ext cx="281574" cy="185950"/>
              </a:xfrm>
              <a:prstGeom prst="rect">
                <a:avLst/>
              </a:prstGeom>
              <a:noFill/>
              <a:ln>
                <a:noFill/>
              </a:ln>
            </p:spPr>
          </p:pic>
          <p:pic>
            <p:nvPicPr>
              <p:cNvPr id="626" name="Google Shape;626;p48"/>
              <p:cNvPicPr preferRelativeResize="0"/>
              <p:nvPr/>
            </p:nvPicPr>
            <p:blipFill rotWithShape="1">
              <a:blip r:embed="rId4">
                <a:alphaModFix/>
              </a:blip>
              <a:srcRect r="93502"/>
              <a:stretch/>
            </p:blipFill>
            <p:spPr>
              <a:xfrm>
                <a:off x="661325" y="4325950"/>
                <a:ext cx="259068" cy="185950"/>
              </a:xfrm>
              <a:prstGeom prst="rect">
                <a:avLst/>
              </a:prstGeom>
              <a:noFill/>
              <a:ln>
                <a:noFill/>
              </a:ln>
            </p:spPr>
          </p:pic>
        </p:grpSp>
        <p:pic>
          <p:nvPicPr>
            <p:cNvPr id="627" name="Google Shape;627;p48"/>
            <p:cNvPicPr preferRelativeResize="0"/>
            <p:nvPr/>
          </p:nvPicPr>
          <p:blipFill rotWithShape="1">
            <a:blip r:embed="rId5">
              <a:alphaModFix/>
            </a:blip>
            <a:srcRect t="8164" r="97031"/>
            <a:stretch/>
          </p:blipFill>
          <p:spPr>
            <a:xfrm>
              <a:off x="406500" y="1554500"/>
              <a:ext cx="206049" cy="3589001"/>
            </a:xfrm>
            <a:prstGeom prst="rect">
              <a:avLst/>
            </a:prstGeom>
            <a:noFill/>
            <a:ln>
              <a:noFill/>
            </a:ln>
          </p:spPr>
        </p:pic>
      </p:grpSp>
      <p:grpSp>
        <p:nvGrpSpPr>
          <p:cNvPr id="628" name="Google Shape;628;p48"/>
          <p:cNvGrpSpPr/>
          <p:nvPr/>
        </p:nvGrpSpPr>
        <p:grpSpPr>
          <a:xfrm>
            <a:off x="117725" y="1080063"/>
            <a:ext cx="8948348" cy="460651"/>
            <a:chOff x="247046" y="2477109"/>
            <a:chExt cx="3780300" cy="3273994"/>
          </a:xfrm>
        </p:grpSpPr>
        <p:sp>
          <p:nvSpPr>
            <p:cNvPr id="629" name="Google Shape;629;p48"/>
            <p:cNvSpPr/>
            <p:nvPr/>
          </p:nvSpPr>
          <p:spPr>
            <a:xfrm>
              <a:off x="247046" y="2553403"/>
              <a:ext cx="3780300" cy="3197700"/>
            </a:xfrm>
            <a:prstGeom prst="roundRect">
              <a:avLst>
                <a:gd name="adj" fmla="val 16667"/>
              </a:avLst>
            </a:prstGeom>
            <a:solidFill>
              <a:srgbClr val="D9EA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630" name="Google Shape;630;p48"/>
            <p:cNvSpPr txBox="1"/>
            <p:nvPr/>
          </p:nvSpPr>
          <p:spPr>
            <a:xfrm>
              <a:off x="300211" y="2477109"/>
              <a:ext cx="3561300" cy="3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400"/>
                <a:buFont typeface="Arial"/>
                <a:buNone/>
              </a:pPr>
              <a:r>
                <a:rPr lang="fr" sz="2000" b="1">
                  <a:solidFill>
                    <a:schemeClr val="dk1"/>
                  </a:solidFill>
                  <a:latin typeface="Calibri"/>
                  <a:ea typeface="Calibri"/>
                  <a:cs typeface="Calibri"/>
                  <a:sym typeface="Calibri"/>
                </a:rPr>
                <a:t>Un patient sur deux converti : impact sur le rétablissement de la continuité</a:t>
              </a:r>
              <a:endParaRPr sz="2000" b="1">
                <a:solidFill>
                  <a:schemeClr val="dk1"/>
                </a:solidFill>
                <a:latin typeface="Calibri"/>
                <a:ea typeface="Calibri"/>
                <a:cs typeface="Calibri"/>
                <a:sym typeface="Calibri"/>
              </a:endParaRPr>
            </a:p>
          </p:txBody>
        </p:sp>
      </p:grpSp>
      <p:grpSp>
        <p:nvGrpSpPr>
          <p:cNvPr id="631" name="Google Shape;631;p48"/>
          <p:cNvGrpSpPr/>
          <p:nvPr/>
        </p:nvGrpSpPr>
        <p:grpSpPr>
          <a:xfrm>
            <a:off x="2570579" y="2923225"/>
            <a:ext cx="5338800" cy="928000"/>
            <a:chOff x="2780725" y="2757100"/>
            <a:chExt cx="5338800" cy="928000"/>
          </a:xfrm>
        </p:grpSpPr>
        <p:pic>
          <p:nvPicPr>
            <p:cNvPr id="632" name="Google Shape;632;p48"/>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633" name="Google Shape;633;p48"/>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634" name="Google Shape;634;p48"/>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635" name="Google Shape;635;p48"/>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636" name="Google Shape;636;p48"/>
            <p:cNvSpPr txBox="1"/>
            <p:nvPr/>
          </p:nvSpPr>
          <p:spPr>
            <a:xfrm>
              <a:off x="3086125" y="30458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637" name="Google Shape;637;p48"/>
            <p:cNvSpPr txBox="1"/>
            <p:nvPr/>
          </p:nvSpPr>
          <p:spPr>
            <a:xfrm>
              <a:off x="3086125" y="33002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cxnSp>
        <p:nvCxnSpPr>
          <p:cNvPr id="638" name="Google Shape;638;p48"/>
          <p:cNvCxnSpPr/>
          <p:nvPr/>
        </p:nvCxnSpPr>
        <p:spPr>
          <a:xfrm>
            <a:off x="6706564" y="1721785"/>
            <a:ext cx="178500" cy="900"/>
          </a:xfrm>
          <a:prstGeom prst="straightConnector1">
            <a:avLst/>
          </a:prstGeom>
          <a:noFill/>
          <a:ln w="9525" cap="flat" cmpd="sng">
            <a:solidFill>
              <a:srgbClr val="3756A2"/>
            </a:solidFill>
            <a:prstDash val="solid"/>
            <a:round/>
            <a:headEnd type="none" w="med" len="med"/>
            <a:tailEnd type="none" w="med" len="med"/>
          </a:ln>
        </p:spPr>
      </p:cxnSp>
      <p:cxnSp>
        <p:nvCxnSpPr>
          <p:cNvPr id="639" name="Google Shape;639;p48"/>
          <p:cNvCxnSpPr/>
          <p:nvPr/>
        </p:nvCxnSpPr>
        <p:spPr>
          <a:xfrm>
            <a:off x="6666054" y="1928268"/>
            <a:ext cx="225900" cy="1200"/>
          </a:xfrm>
          <a:prstGeom prst="straightConnector1">
            <a:avLst/>
          </a:prstGeom>
          <a:noFill/>
          <a:ln w="9525" cap="flat" cmpd="sng">
            <a:solidFill>
              <a:srgbClr val="3756A2"/>
            </a:solidFill>
            <a:prstDash val="solid"/>
            <a:round/>
            <a:headEnd type="none" w="med" len="med"/>
            <a:tailEnd type="none" w="med" len="med"/>
          </a:ln>
        </p:spPr>
      </p:cxnSp>
      <p:cxnSp>
        <p:nvCxnSpPr>
          <p:cNvPr id="640" name="Google Shape;640;p48"/>
          <p:cNvCxnSpPr/>
          <p:nvPr/>
        </p:nvCxnSpPr>
        <p:spPr>
          <a:xfrm rot="10800000">
            <a:off x="6891250" y="1720375"/>
            <a:ext cx="0" cy="203100"/>
          </a:xfrm>
          <a:prstGeom prst="straightConnector1">
            <a:avLst/>
          </a:prstGeom>
          <a:noFill/>
          <a:ln w="9525" cap="flat" cmpd="sng">
            <a:solidFill>
              <a:srgbClr val="3756A2"/>
            </a:solidFill>
            <a:prstDash val="solid"/>
            <a:round/>
            <a:headEnd type="none" w="med" len="med"/>
            <a:tailEnd type="none" w="med" len="med"/>
          </a:ln>
        </p:spPr>
      </p:cxnSp>
      <p:sp>
        <p:nvSpPr>
          <p:cNvPr id="641" name="Google Shape;641;p48"/>
          <p:cNvSpPr txBox="1"/>
          <p:nvPr/>
        </p:nvSpPr>
        <p:spPr>
          <a:xfrm>
            <a:off x="6954499" y="1736850"/>
            <a:ext cx="5217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3465A4"/>
                </a:solidFill>
                <a:latin typeface="Calibri"/>
                <a:ea typeface="Calibri"/>
                <a:cs typeface="Calibri"/>
                <a:sym typeface="Calibri"/>
              </a:rPr>
              <a:t>p = 0.01</a:t>
            </a:r>
            <a:endParaRPr sz="1200">
              <a:solidFill>
                <a:srgbClr val="3465A4"/>
              </a:solidFill>
              <a:latin typeface="Calibri"/>
              <a:ea typeface="Calibri"/>
              <a:cs typeface="Calibri"/>
              <a:sym typeface="Calibri"/>
            </a:endParaRPr>
          </a:p>
        </p:txBody>
      </p:sp>
      <p:cxnSp>
        <p:nvCxnSpPr>
          <p:cNvPr id="642" name="Google Shape;642;p48"/>
          <p:cNvCxnSpPr/>
          <p:nvPr/>
        </p:nvCxnSpPr>
        <p:spPr>
          <a:xfrm>
            <a:off x="6662904" y="2198225"/>
            <a:ext cx="225900" cy="1200"/>
          </a:xfrm>
          <a:prstGeom prst="straightConnector1">
            <a:avLst/>
          </a:prstGeom>
          <a:noFill/>
          <a:ln w="9525" cap="flat" cmpd="sng">
            <a:solidFill>
              <a:srgbClr val="38761D"/>
            </a:solidFill>
            <a:prstDash val="solid"/>
            <a:round/>
            <a:headEnd type="none" w="med" len="med"/>
            <a:tailEnd type="none" w="med" len="med"/>
          </a:ln>
        </p:spPr>
      </p:cxnSp>
      <p:cxnSp>
        <p:nvCxnSpPr>
          <p:cNvPr id="643" name="Google Shape;643;p48"/>
          <p:cNvCxnSpPr/>
          <p:nvPr/>
        </p:nvCxnSpPr>
        <p:spPr>
          <a:xfrm>
            <a:off x="6683200" y="1993375"/>
            <a:ext cx="208800" cy="600"/>
          </a:xfrm>
          <a:prstGeom prst="straightConnector1">
            <a:avLst/>
          </a:prstGeom>
          <a:noFill/>
          <a:ln w="9525" cap="flat" cmpd="sng">
            <a:solidFill>
              <a:srgbClr val="38761D"/>
            </a:solidFill>
            <a:prstDash val="solid"/>
            <a:round/>
            <a:headEnd type="none" w="med" len="med"/>
            <a:tailEnd type="none" w="med" len="med"/>
          </a:ln>
        </p:spPr>
      </p:cxnSp>
      <p:cxnSp>
        <p:nvCxnSpPr>
          <p:cNvPr id="644" name="Google Shape;644;p48"/>
          <p:cNvCxnSpPr/>
          <p:nvPr/>
        </p:nvCxnSpPr>
        <p:spPr>
          <a:xfrm rot="10800000">
            <a:off x="6891250" y="1995113"/>
            <a:ext cx="0" cy="203100"/>
          </a:xfrm>
          <a:prstGeom prst="straightConnector1">
            <a:avLst/>
          </a:prstGeom>
          <a:noFill/>
          <a:ln w="9525" cap="flat" cmpd="sng">
            <a:solidFill>
              <a:srgbClr val="38761D"/>
            </a:solidFill>
            <a:prstDash val="solid"/>
            <a:round/>
            <a:headEnd type="none" w="med" len="med"/>
            <a:tailEnd type="none" w="med" len="med"/>
          </a:ln>
        </p:spPr>
      </p:cxnSp>
      <p:sp>
        <p:nvSpPr>
          <p:cNvPr id="645" name="Google Shape;645;p48"/>
          <p:cNvSpPr txBox="1"/>
          <p:nvPr/>
        </p:nvSpPr>
        <p:spPr>
          <a:xfrm>
            <a:off x="6960249" y="2007413"/>
            <a:ext cx="4212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38761D"/>
                </a:solidFill>
                <a:latin typeface="Calibri"/>
                <a:ea typeface="Calibri"/>
                <a:cs typeface="Calibri"/>
                <a:sym typeface="Calibri"/>
              </a:rPr>
              <a:t>p = 0.2</a:t>
            </a:r>
            <a:endParaRPr sz="1200">
              <a:solidFill>
                <a:srgbClr val="38761D"/>
              </a:solidFill>
              <a:latin typeface="Calibri"/>
              <a:ea typeface="Calibri"/>
              <a:cs typeface="Calibri"/>
              <a:sym typeface="Calibri"/>
            </a:endParaRPr>
          </a:p>
        </p:txBody>
      </p:sp>
      <p:cxnSp>
        <p:nvCxnSpPr>
          <p:cNvPr id="646" name="Google Shape;646;p48"/>
          <p:cNvCxnSpPr/>
          <p:nvPr/>
        </p:nvCxnSpPr>
        <p:spPr>
          <a:xfrm>
            <a:off x="6686589" y="1658635"/>
            <a:ext cx="962100" cy="0"/>
          </a:xfrm>
          <a:prstGeom prst="straightConnector1">
            <a:avLst/>
          </a:prstGeom>
          <a:noFill/>
          <a:ln w="9525" cap="flat" cmpd="sng">
            <a:solidFill>
              <a:srgbClr val="BA0E6E"/>
            </a:solidFill>
            <a:prstDash val="solid"/>
            <a:round/>
            <a:headEnd type="none" w="med" len="med"/>
            <a:tailEnd type="none" w="med" len="med"/>
          </a:ln>
        </p:spPr>
      </p:cxnSp>
      <p:cxnSp>
        <p:nvCxnSpPr>
          <p:cNvPr id="647" name="Google Shape;647;p48"/>
          <p:cNvCxnSpPr/>
          <p:nvPr/>
        </p:nvCxnSpPr>
        <p:spPr>
          <a:xfrm>
            <a:off x="6666039" y="2280410"/>
            <a:ext cx="986100" cy="0"/>
          </a:xfrm>
          <a:prstGeom prst="straightConnector1">
            <a:avLst/>
          </a:prstGeom>
          <a:noFill/>
          <a:ln w="9525" cap="flat" cmpd="sng">
            <a:solidFill>
              <a:srgbClr val="BA0E6E"/>
            </a:solidFill>
            <a:prstDash val="solid"/>
            <a:round/>
            <a:headEnd type="none" w="med" len="med"/>
            <a:tailEnd type="none" w="med" len="med"/>
          </a:ln>
        </p:spPr>
      </p:cxnSp>
      <p:cxnSp>
        <p:nvCxnSpPr>
          <p:cNvPr id="648" name="Google Shape;648;p48"/>
          <p:cNvCxnSpPr/>
          <p:nvPr/>
        </p:nvCxnSpPr>
        <p:spPr>
          <a:xfrm rot="10800000">
            <a:off x="7650032" y="1665375"/>
            <a:ext cx="0" cy="610800"/>
          </a:xfrm>
          <a:prstGeom prst="straightConnector1">
            <a:avLst/>
          </a:prstGeom>
          <a:noFill/>
          <a:ln w="9525" cap="flat" cmpd="sng">
            <a:solidFill>
              <a:srgbClr val="BA0E6E"/>
            </a:solidFill>
            <a:prstDash val="solid"/>
            <a:round/>
            <a:headEnd type="none" w="med" len="med"/>
            <a:tailEnd type="none" w="med" len="med"/>
          </a:ln>
        </p:spPr>
      </p:cxnSp>
      <p:cxnSp>
        <p:nvCxnSpPr>
          <p:cNvPr id="649" name="Google Shape;649;p48"/>
          <p:cNvCxnSpPr>
            <a:endCxn id="641" idx="1"/>
          </p:cNvCxnSpPr>
          <p:nvPr/>
        </p:nvCxnSpPr>
        <p:spPr>
          <a:xfrm rot="10800000" flipH="1">
            <a:off x="6893299" y="1829250"/>
            <a:ext cx="61200" cy="900"/>
          </a:xfrm>
          <a:prstGeom prst="straightConnector1">
            <a:avLst/>
          </a:prstGeom>
          <a:noFill/>
          <a:ln w="9525" cap="flat" cmpd="sng">
            <a:solidFill>
              <a:srgbClr val="3756A2"/>
            </a:solidFill>
            <a:prstDash val="solid"/>
            <a:round/>
            <a:headEnd type="none" w="med" len="med"/>
            <a:tailEnd type="none" w="med" len="med"/>
          </a:ln>
        </p:spPr>
      </p:cxnSp>
      <p:cxnSp>
        <p:nvCxnSpPr>
          <p:cNvPr id="650" name="Google Shape;650;p48"/>
          <p:cNvCxnSpPr/>
          <p:nvPr/>
        </p:nvCxnSpPr>
        <p:spPr>
          <a:xfrm>
            <a:off x="6893350" y="2084375"/>
            <a:ext cx="64800" cy="0"/>
          </a:xfrm>
          <a:prstGeom prst="straightConnector1">
            <a:avLst/>
          </a:prstGeom>
          <a:noFill/>
          <a:ln w="9525" cap="flat" cmpd="sng">
            <a:solidFill>
              <a:srgbClr val="38761D"/>
            </a:solidFill>
            <a:prstDash val="solid"/>
            <a:round/>
            <a:headEnd type="none" w="med" len="med"/>
            <a:tailEnd type="none" w="med" len="med"/>
          </a:ln>
        </p:spPr>
      </p:cxnSp>
      <p:cxnSp>
        <p:nvCxnSpPr>
          <p:cNvPr id="651" name="Google Shape;651;p48"/>
          <p:cNvCxnSpPr/>
          <p:nvPr/>
        </p:nvCxnSpPr>
        <p:spPr>
          <a:xfrm>
            <a:off x="7649057" y="1970650"/>
            <a:ext cx="110700" cy="0"/>
          </a:xfrm>
          <a:prstGeom prst="straightConnector1">
            <a:avLst/>
          </a:prstGeom>
          <a:noFill/>
          <a:ln w="9525" cap="flat" cmpd="sng">
            <a:solidFill>
              <a:srgbClr val="BA0E6E"/>
            </a:solidFill>
            <a:prstDash val="solid"/>
            <a:round/>
            <a:headEnd type="none" w="med" len="med"/>
            <a:tailEnd type="none" w="med" len="med"/>
          </a:ln>
        </p:spPr>
      </p:cxnSp>
      <p:sp>
        <p:nvSpPr>
          <p:cNvPr id="652" name="Google Shape;652;p48"/>
          <p:cNvSpPr txBox="1"/>
          <p:nvPr/>
        </p:nvSpPr>
        <p:spPr>
          <a:xfrm>
            <a:off x="7802808" y="1878250"/>
            <a:ext cx="7488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fr" sz="1200">
                <a:solidFill>
                  <a:srgbClr val="BA0E6E"/>
                </a:solidFill>
                <a:latin typeface="Calibri"/>
                <a:ea typeface="Calibri"/>
                <a:cs typeface="Calibri"/>
                <a:sym typeface="Calibri"/>
              </a:rPr>
              <a:t>p &lt; 0.001</a:t>
            </a:r>
            <a:endParaRPr sz="1200">
              <a:solidFill>
                <a:srgbClr val="BA0E6E"/>
              </a:solidFill>
              <a:latin typeface="Calibri"/>
              <a:ea typeface="Calibri"/>
              <a:cs typeface="Calibri"/>
              <a:sym typeface="Calibri"/>
            </a:endParaRPr>
          </a:p>
        </p:txBody>
      </p:sp>
      <p:sp>
        <p:nvSpPr>
          <p:cNvPr id="653" name="Google Shape;653;p48"/>
          <p:cNvSpPr/>
          <p:nvPr/>
        </p:nvSpPr>
        <p:spPr>
          <a:xfrm>
            <a:off x="117725" y="4068950"/>
            <a:ext cx="8102100" cy="964200"/>
          </a:xfrm>
          <a:prstGeom prst="roundRect">
            <a:avLst>
              <a:gd name="adj" fmla="val 16667"/>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800" b="1">
                <a:solidFill>
                  <a:schemeClr val="dk1"/>
                </a:solidFill>
                <a:latin typeface="Calibri"/>
                <a:ea typeface="Calibri"/>
                <a:cs typeface="Calibri"/>
                <a:sym typeface="Calibri"/>
              </a:rPr>
              <a:t>Survie sans stomie significativement meilleure dans le groupe résection anastomose, quelque soit le statut converti / non converti</a:t>
            </a:r>
            <a:endParaRPr sz="1800" b="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aphicFrame>
        <p:nvGraphicFramePr>
          <p:cNvPr id="658" name="Google Shape;658;p49"/>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Méthodes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Résultats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Discussion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59" name="Google Shape;659;p49"/>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660" name="Google Shape;660;p49"/>
          <p:cNvSpPr txBox="1"/>
          <p:nvPr/>
        </p:nvSpPr>
        <p:spPr>
          <a:xfrm>
            <a:off x="158750" y="680875"/>
            <a:ext cx="8852700" cy="306300"/>
          </a:xfrm>
          <a:prstGeom prst="rect">
            <a:avLst/>
          </a:prstGeom>
          <a:solidFill>
            <a:srgbClr val="B6D7A8"/>
          </a:solidFill>
          <a:ln w="9525" cap="flat" cmpd="sng">
            <a:solidFill>
              <a:srgbClr val="93C47D"/>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spcAft>
                <a:spcPts val="1200"/>
              </a:spcAft>
              <a:buNone/>
            </a:pPr>
            <a:r>
              <a:rPr lang="fr" sz="1800" b="1">
                <a:solidFill>
                  <a:schemeClr val="dk1"/>
                </a:solidFill>
                <a:latin typeface="Calibri"/>
                <a:ea typeface="Calibri"/>
                <a:cs typeface="Calibri"/>
                <a:sym typeface="Calibri"/>
              </a:rPr>
              <a:t>Forces </a:t>
            </a:r>
            <a:endParaRPr sz="1800" b="1">
              <a:solidFill>
                <a:schemeClr val="dk1"/>
              </a:solidFill>
              <a:latin typeface="Calibri"/>
              <a:ea typeface="Calibri"/>
              <a:cs typeface="Calibri"/>
              <a:sym typeface="Calibri"/>
            </a:endParaRPr>
          </a:p>
        </p:txBody>
      </p:sp>
      <p:sp>
        <p:nvSpPr>
          <p:cNvPr id="661" name="Google Shape;661;p49"/>
          <p:cNvSpPr txBox="1"/>
          <p:nvPr/>
        </p:nvSpPr>
        <p:spPr>
          <a:xfrm>
            <a:off x="158750" y="2765475"/>
            <a:ext cx="8852700" cy="1741500"/>
          </a:xfrm>
          <a:prstGeom prst="rect">
            <a:avLst/>
          </a:prstGeom>
          <a:noFill/>
          <a:ln w="9525" cap="flat" cmpd="sng">
            <a:solidFill>
              <a:srgbClr val="E06666"/>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Caractère rétrospectif : absence de randomisation</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Informations manquantes : </a:t>
            </a:r>
            <a:r>
              <a:rPr lang="fr" sz="1800" i="1">
                <a:solidFill>
                  <a:schemeClr val="dk1"/>
                </a:solidFill>
                <a:latin typeface="Calibri"/>
                <a:ea typeface="Calibri"/>
                <a:cs typeface="Calibri"/>
                <a:sym typeface="Calibri"/>
              </a:rPr>
              <a:t>état hémodynamique</a:t>
            </a:r>
            <a:r>
              <a:rPr lang="fr" sz="1800">
                <a:solidFill>
                  <a:schemeClr val="dk1"/>
                </a:solidFill>
                <a:latin typeface="Calibri"/>
                <a:ea typeface="Calibri"/>
                <a:cs typeface="Calibri"/>
                <a:sym typeface="Calibri"/>
              </a:rPr>
              <a:t>, absence de projet de rétablissement</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50% conversion dans le groupe coelio : pas d’information sur les causes</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Pas d’information sur les modalités du rétablissement (coelio / laparo, ACR protégée)</a:t>
            </a:r>
            <a:endParaRPr sz="1800">
              <a:solidFill>
                <a:schemeClr val="dk1"/>
              </a:solidFill>
              <a:latin typeface="Calibri"/>
              <a:ea typeface="Calibri"/>
              <a:cs typeface="Calibri"/>
              <a:sym typeface="Calibri"/>
            </a:endParaRPr>
          </a:p>
        </p:txBody>
      </p:sp>
      <p:sp>
        <p:nvSpPr>
          <p:cNvPr id="662" name="Google Shape;662;p49"/>
          <p:cNvSpPr txBox="1"/>
          <p:nvPr/>
        </p:nvSpPr>
        <p:spPr>
          <a:xfrm>
            <a:off x="158750" y="2459175"/>
            <a:ext cx="8852700" cy="306300"/>
          </a:xfrm>
          <a:prstGeom prst="rect">
            <a:avLst/>
          </a:prstGeom>
          <a:solidFill>
            <a:srgbClr val="EA9999"/>
          </a:solidFill>
          <a:ln w="9525" cap="flat" cmpd="sng">
            <a:solidFill>
              <a:srgbClr val="E06666"/>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spcAft>
                <a:spcPts val="1200"/>
              </a:spcAft>
              <a:buNone/>
            </a:pPr>
            <a:r>
              <a:rPr lang="fr" sz="1800" b="1">
                <a:solidFill>
                  <a:schemeClr val="dk1"/>
                </a:solidFill>
                <a:latin typeface="Calibri"/>
                <a:ea typeface="Calibri"/>
                <a:cs typeface="Calibri"/>
                <a:sym typeface="Calibri"/>
              </a:rPr>
              <a:t>Limites </a:t>
            </a:r>
            <a:endParaRPr sz="1800" b="1">
              <a:solidFill>
                <a:schemeClr val="dk1"/>
              </a:solidFill>
              <a:latin typeface="Calibri"/>
              <a:ea typeface="Calibri"/>
              <a:cs typeface="Calibri"/>
              <a:sym typeface="Calibri"/>
            </a:endParaRPr>
          </a:p>
        </p:txBody>
      </p:sp>
      <p:sp>
        <p:nvSpPr>
          <p:cNvPr id="663" name="Google Shape;663;p4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23</a:t>
            </a:fld>
            <a:endParaRPr/>
          </a:p>
        </p:txBody>
      </p:sp>
      <p:sp>
        <p:nvSpPr>
          <p:cNvPr id="664" name="Google Shape;664;p49"/>
          <p:cNvSpPr txBox="1"/>
          <p:nvPr/>
        </p:nvSpPr>
        <p:spPr>
          <a:xfrm>
            <a:off x="158750" y="987175"/>
            <a:ext cx="8852700" cy="13458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Base de données nationale multicentrique (AFC)</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Plus importante série de Hartmann coelio de la littérature </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Méthodologie : appariement selon score de propension</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aphicFrame>
        <p:nvGraphicFramePr>
          <p:cNvPr id="669" name="Google Shape;669;p50"/>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Méthodes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Résultats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Discussion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70" name="Google Shape;670;p5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671" name="Google Shape;671;p50"/>
          <p:cNvSpPr txBox="1"/>
          <p:nvPr/>
        </p:nvSpPr>
        <p:spPr>
          <a:xfrm>
            <a:off x="158750" y="987175"/>
            <a:ext cx="8852700" cy="3433200"/>
          </a:xfrm>
          <a:prstGeom prst="rect">
            <a:avLst/>
          </a:prstGeom>
          <a:noFill/>
          <a:ln w="9525" cap="flat" cmpd="sng">
            <a:solidFill>
              <a:srgbClr val="BA0E6E"/>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600"/>
              </a:spcBef>
              <a:spcAft>
                <a:spcPts val="600"/>
              </a:spcAft>
              <a:buNone/>
            </a:pPr>
            <a:endParaRPr sz="1800" i="1">
              <a:solidFill>
                <a:schemeClr val="dk1"/>
              </a:solidFill>
              <a:latin typeface="Calibri"/>
              <a:ea typeface="Calibri"/>
              <a:cs typeface="Calibri"/>
              <a:sym typeface="Calibri"/>
            </a:endParaRPr>
          </a:p>
        </p:txBody>
      </p:sp>
      <p:sp>
        <p:nvSpPr>
          <p:cNvPr id="672" name="Google Shape;672;p50"/>
          <p:cNvSpPr txBox="1"/>
          <p:nvPr/>
        </p:nvSpPr>
        <p:spPr>
          <a:xfrm>
            <a:off x="158750" y="680875"/>
            <a:ext cx="8852700" cy="306300"/>
          </a:xfrm>
          <a:prstGeom prst="rect">
            <a:avLst/>
          </a:prstGeom>
          <a:solidFill>
            <a:srgbClr val="F9E0EB"/>
          </a:solidFill>
          <a:ln w="9525" cap="flat" cmpd="sng">
            <a:solidFill>
              <a:srgbClr val="BA0E6E"/>
            </a:solidFill>
            <a:prstDash val="solid"/>
            <a:round/>
            <a:headEnd type="none" w="sm" len="sm"/>
            <a:tailEnd type="none" w="sm" len="sm"/>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Conclusion</a:t>
            </a:r>
            <a:endParaRPr sz="1800" b="1">
              <a:solidFill>
                <a:schemeClr val="dk1"/>
              </a:solidFill>
              <a:latin typeface="Calibri"/>
              <a:ea typeface="Calibri"/>
              <a:cs typeface="Calibri"/>
              <a:sym typeface="Calibri"/>
            </a:endParaRPr>
          </a:p>
        </p:txBody>
      </p:sp>
      <p:sp>
        <p:nvSpPr>
          <p:cNvPr id="673" name="Google Shape;673;p50"/>
          <p:cNvSpPr txBox="1"/>
          <p:nvPr/>
        </p:nvSpPr>
        <p:spPr>
          <a:xfrm>
            <a:off x="158750" y="4136564"/>
            <a:ext cx="8852700" cy="780300"/>
          </a:xfrm>
          <a:prstGeom prst="rect">
            <a:avLst/>
          </a:prstGeom>
          <a:solidFill>
            <a:srgbClr val="F9E0EB"/>
          </a:solidFill>
          <a:ln w="9525" cap="flat" cmpd="sng">
            <a:solidFill>
              <a:srgbClr val="BA0E6E"/>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600"/>
              </a:spcBef>
              <a:spcAft>
                <a:spcPts val="600"/>
              </a:spcAft>
              <a:buNone/>
            </a:pPr>
            <a:r>
              <a:rPr lang="fr" sz="1800" b="1">
                <a:solidFill>
                  <a:schemeClr val="dk1"/>
                </a:solidFill>
                <a:latin typeface="Calibri"/>
                <a:ea typeface="Calibri"/>
                <a:cs typeface="Calibri"/>
                <a:sym typeface="Calibri"/>
              </a:rPr>
              <a:t>La résection anastomose protégée par laparotomie reste l’intervention de référence dans la péritonite diverticulaire Hinchey classée III - IV.</a:t>
            </a:r>
            <a:endParaRPr b="1"/>
          </a:p>
        </p:txBody>
      </p:sp>
      <p:sp>
        <p:nvSpPr>
          <p:cNvPr id="674" name="Google Shape;674;p5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24</a:t>
            </a:fld>
            <a:endParaRPr/>
          </a:p>
        </p:txBody>
      </p:sp>
      <p:grpSp>
        <p:nvGrpSpPr>
          <p:cNvPr id="675" name="Google Shape;675;p50"/>
          <p:cNvGrpSpPr/>
          <p:nvPr/>
        </p:nvGrpSpPr>
        <p:grpSpPr>
          <a:xfrm>
            <a:off x="2530325" y="2145070"/>
            <a:ext cx="2131711" cy="1807340"/>
            <a:chOff x="161900" y="1551069"/>
            <a:chExt cx="2131711" cy="1807340"/>
          </a:xfrm>
        </p:grpSpPr>
        <p:grpSp>
          <p:nvGrpSpPr>
            <p:cNvPr id="676" name="Google Shape;676;p50"/>
            <p:cNvGrpSpPr/>
            <p:nvPr/>
          </p:nvGrpSpPr>
          <p:grpSpPr>
            <a:xfrm>
              <a:off x="161900" y="1551069"/>
              <a:ext cx="2131711" cy="1807340"/>
              <a:chOff x="215851" y="2068054"/>
              <a:chExt cx="3780300" cy="3197700"/>
            </a:xfrm>
          </p:grpSpPr>
          <p:sp>
            <p:nvSpPr>
              <p:cNvPr id="677" name="Google Shape;677;p50"/>
              <p:cNvSpPr/>
              <p:nvPr/>
            </p:nvSpPr>
            <p:spPr>
              <a:xfrm>
                <a:off x="215851" y="2068054"/>
                <a:ext cx="3780300" cy="3197700"/>
              </a:xfrm>
              <a:prstGeom prst="roundRect">
                <a:avLst>
                  <a:gd name="adj" fmla="val 16667"/>
                </a:avLst>
              </a:prstGeom>
              <a:solidFill>
                <a:srgbClr val="C9DAF8"/>
              </a:solidFill>
              <a:ln>
                <a:noFill/>
              </a:ln>
            </p:spPr>
            <p:txBody>
              <a:bodyPr spcFirstLastPara="1" wrap="square" lIns="61075" tIns="30525" rIns="61075" bIns="30525" anchor="ctr" anchorCtr="0">
                <a:noAutofit/>
              </a:bodyPr>
              <a:lstStyle/>
              <a:p>
                <a:pPr marL="0" marR="0" lvl="0" indent="0" algn="ctr" rtl="0">
                  <a:lnSpc>
                    <a:spcPct val="100000"/>
                  </a:lnSpc>
                  <a:spcBef>
                    <a:spcPts val="0"/>
                  </a:spcBef>
                  <a:spcAft>
                    <a:spcPts val="0"/>
                  </a:spcAft>
                  <a:buClr>
                    <a:srgbClr val="000000"/>
                  </a:buClr>
                  <a:buSzPts val="1247"/>
                  <a:buFont typeface="Arial"/>
                  <a:buNone/>
                </a:pPr>
                <a:endParaRPr sz="1246" b="0" i="0" u="none" strike="noStrike" cap="none">
                  <a:solidFill>
                    <a:schemeClr val="dk2"/>
                  </a:solidFill>
                  <a:latin typeface="Calibri"/>
                  <a:ea typeface="Calibri"/>
                  <a:cs typeface="Calibri"/>
                  <a:sym typeface="Calibri"/>
                </a:endParaRPr>
              </a:p>
            </p:txBody>
          </p:sp>
          <p:sp>
            <p:nvSpPr>
              <p:cNvPr id="678" name="Google Shape;678;p50"/>
              <p:cNvSpPr txBox="1"/>
              <p:nvPr/>
            </p:nvSpPr>
            <p:spPr>
              <a:xfrm>
                <a:off x="484386" y="2087203"/>
                <a:ext cx="3117000" cy="626400"/>
              </a:xfrm>
              <a:prstGeom prst="rect">
                <a:avLst/>
              </a:prstGeom>
              <a:noFill/>
              <a:ln>
                <a:noFill/>
              </a:ln>
            </p:spPr>
            <p:txBody>
              <a:bodyPr spcFirstLastPara="1" wrap="square" lIns="61075" tIns="30525" rIns="61075" bIns="30525" anchor="t" anchorCtr="0">
                <a:spAutoFit/>
              </a:bodyPr>
              <a:lstStyle/>
              <a:p>
                <a:pPr marL="0" lvl="0" indent="0" algn="ctr" rtl="0">
                  <a:spcBef>
                    <a:spcPts val="0"/>
                  </a:spcBef>
                  <a:spcAft>
                    <a:spcPts val="0"/>
                  </a:spcAft>
                  <a:buClr>
                    <a:schemeClr val="dk1"/>
                  </a:buClr>
                  <a:buSzPts val="2400"/>
                  <a:buFont typeface="Arial"/>
                  <a:buNone/>
                </a:pPr>
                <a:r>
                  <a:rPr lang="fr" sz="1900" b="1">
                    <a:solidFill>
                      <a:schemeClr val="dk1"/>
                    </a:solidFill>
                    <a:latin typeface="Calibri"/>
                    <a:ea typeface="Calibri"/>
                    <a:cs typeface="Calibri"/>
                    <a:sym typeface="Calibri"/>
                  </a:rPr>
                  <a:t>Résultats tardifs</a:t>
                </a:r>
                <a:endParaRPr sz="2400" b="1">
                  <a:latin typeface="Calibri"/>
                  <a:ea typeface="Calibri"/>
                  <a:cs typeface="Calibri"/>
                  <a:sym typeface="Calibri"/>
                </a:endParaRPr>
              </a:p>
            </p:txBody>
          </p:sp>
        </p:grpSp>
        <p:grpSp>
          <p:nvGrpSpPr>
            <p:cNvPr id="679" name="Google Shape;679;p50"/>
            <p:cNvGrpSpPr/>
            <p:nvPr/>
          </p:nvGrpSpPr>
          <p:grpSpPr>
            <a:xfrm>
              <a:off x="583389" y="1917064"/>
              <a:ext cx="1245419" cy="1016061"/>
              <a:chOff x="3161332" y="625064"/>
              <a:chExt cx="3430907" cy="2799067"/>
            </a:xfrm>
          </p:grpSpPr>
          <p:pic>
            <p:nvPicPr>
              <p:cNvPr id="680" name="Google Shape;680;p50"/>
              <p:cNvPicPr preferRelativeResize="0"/>
              <p:nvPr/>
            </p:nvPicPr>
            <p:blipFill rotWithShape="1">
              <a:blip r:embed="rId4">
                <a:alphaModFix/>
              </a:blip>
              <a:srcRect t="6225" b="39355"/>
              <a:stretch/>
            </p:blipFill>
            <p:spPr>
              <a:xfrm>
                <a:off x="3161332" y="625064"/>
                <a:ext cx="3430907" cy="2799067"/>
              </a:xfrm>
              <a:prstGeom prst="rect">
                <a:avLst/>
              </a:prstGeom>
              <a:noFill/>
              <a:ln>
                <a:noFill/>
              </a:ln>
            </p:spPr>
          </p:pic>
          <p:sp>
            <p:nvSpPr>
              <p:cNvPr id="681" name="Google Shape;681;p50"/>
              <p:cNvSpPr/>
              <p:nvPr/>
            </p:nvSpPr>
            <p:spPr>
              <a:xfrm>
                <a:off x="4492125" y="2580975"/>
                <a:ext cx="504000" cy="591000"/>
              </a:xfrm>
              <a:prstGeom prst="rect">
                <a:avLst/>
              </a:prstGeom>
              <a:solidFill>
                <a:schemeClr val="lt1"/>
              </a:solidFill>
              <a:ln>
                <a:noFill/>
              </a:ln>
            </p:spPr>
            <p:txBody>
              <a:bodyPr spcFirstLastPara="1" wrap="square" lIns="33175" tIns="33175" rIns="33175" bIns="33175" anchor="ctr" anchorCtr="0">
                <a:noAutofit/>
              </a:bodyPr>
              <a:lstStyle/>
              <a:p>
                <a:pPr marL="0" lvl="0" indent="0" algn="ctr" rtl="0">
                  <a:spcBef>
                    <a:spcPts val="0"/>
                  </a:spcBef>
                  <a:spcAft>
                    <a:spcPts val="0"/>
                  </a:spcAft>
                  <a:buNone/>
                </a:pPr>
                <a:endParaRPr sz="508"/>
              </a:p>
            </p:txBody>
          </p:sp>
          <p:sp>
            <p:nvSpPr>
              <p:cNvPr id="682" name="Google Shape;682;p50"/>
              <p:cNvSpPr/>
              <p:nvPr/>
            </p:nvSpPr>
            <p:spPr>
              <a:xfrm>
                <a:off x="5032875" y="2783750"/>
                <a:ext cx="239700" cy="222900"/>
              </a:xfrm>
              <a:prstGeom prst="ellipse">
                <a:avLst/>
              </a:prstGeom>
              <a:solidFill>
                <a:schemeClr val="dk1"/>
              </a:solidFill>
              <a:ln>
                <a:noFill/>
              </a:ln>
            </p:spPr>
            <p:txBody>
              <a:bodyPr spcFirstLastPara="1" wrap="square" lIns="33175" tIns="33175" rIns="33175" bIns="33175" anchor="ctr" anchorCtr="0">
                <a:noAutofit/>
              </a:bodyPr>
              <a:lstStyle/>
              <a:p>
                <a:pPr marL="0" lvl="0" indent="0" algn="ctr" rtl="0">
                  <a:spcBef>
                    <a:spcPts val="0"/>
                  </a:spcBef>
                  <a:spcAft>
                    <a:spcPts val="0"/>
                  </a:spcAft>
                  <a:buNone/>
                </a:pPr>
                <a:endParaRPr sz="508"/>
              </a:p>
            </p:txBody>
          </p:sp>
        </p:grpSp>
        <p:sp>
          <p:nvSpPr>
            <p:cNvPr id="683" name="Google Shape;683;p50"/>
            <p:cNvSpPr txBox="1"/>
            <p:nvPr/>
          </p:nvSpPr>
          <p:spPr>
            <a:xfrm>
              <a:off x="225368" y="3012204"/>
              <a:ext cx="20682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libri"/>
                  <a:ea typeface="Calibri"/>
                  <a:cs typeface="Calibri"/>
                  <a:sym typeface="Calibri"/>
                </a:rPr>
                <a:t>Pas de différence</a:t>
              </a:r>
              <a:endParaRPr sz="1800" b="1" i="0" u="none" strike="noStrike" cap="none">
                <a:solidFill>
                  <a:srgbClr val="000000"/>
                </a:solidFill>
                <a:latin typeface="Calibri"/>
                <a:ea typeface="Calibri"/>
                <a:cs typeface="Calibri"/>
                <a:sym typeface="Calibri"/>
              </a:endParaRPr>
            </a:p>
          </p:txBody>
        </p:sp>
      </p:grpSp>
      <p:grpSp>
        <p:nvGrpSpPr>
          <p:cNvPr id="684" name="Google Shape;684;p50"/>
          <p:cNvGrpSpPr/>
          <p:nvPr/>
        </p:nvGrpSpPr>
        <p:grpSpPr>
          <a:xfrm>
            <a:off x="4778433" y="2145068"/>
            <a:ext cx="4165150" cy="1807340"/>
            <a:chOff x="161900" y="1551069"/>
            <a:chExt cx="2131711" cy="1807340"/>
          </a:xfrm>
        </p:grpSpPr>
        <p:grpSp>
          <p:nvGrpSpPr>
            <p:cNvPr id="685" name="Google Shape;685;p50"/>
            <p:cNvGrpSpPr/>
            <p:nvPr/>
          </p:nvGrpSpPr>
          <p:grpSpPr>
            <a:xfrm>
              <a:off x="161900" y="1551069"/>
              <a:ext cx="2131711" cy="1807340"/>
              <a:chOff x="215851" y="2068054"/>
              <a:chExt cx="3780300" cy="3197700"/>
            </a:xfrm>
          </p:grpSpPr>
          <p:sp>
            <p:nvSpPr>
              <p:cNvPr id="686" name="Google Shape;686;p50"/>
              <p:cNvSpPr/>
              <p:nvPr/>
            </p:nvSpPr>
            <p:spPr>
              <a:xfrm>
                <a:off x="215851" y="2068054"/>
                <a:ext cx="3780300" cy="3197700"/>
              </a:xfrm>
              <a:prstGeom prst="roundRect">
                <a:avLst>
                  <a:gd name="adj" fmla="val 16667"/>
                </a:avLst>
              </a:prstGeom>
              <a:solidFill>
                <a:srgbClr val="D9EAD3"/>
              </a:solidFill>
              <a:ln>
                <a:noFill/>
              </a:ln>
            </p:spPr>
            <p:txBody>
              <a:bodyPr spcFirstLastPara="1" wrap="square" lIns="61075" tIns="30525" rIns="61075" bIns="30525" anchor="ctr" anchorCtr="0">
                <a:noAutofit/>
              </a:bodyPr>
              <a:lstStyle/>
              <a:p>
                <a:pPr marL="0" marR="0" lvl="0" indent="0" algn="ctr" rtl="0">
                  <a:lnSpc>
                    <a:spcPct val="100000"/>
                  </a:lnSpc>
                  <a:spcBef>
                    <a:spcPts val="0"/>
                  </a:spcBef>
                  <a:spcAft>
                    <a:spcPts val="0"/>
                  </a:spcAft>
                  <a:buClr>
                    <a:srgbClr val="000000"/>
                  </a:buClr>
                  <a:buSzPts val="1247"/>
                  <a:buFont typeface="Arial"/>
                  <a:buNone/>
                </a:pPr>
                <a:endParaRPr sz="1246" b="0" i="0" u="none" strike="noStrike" cap="none">
                  <a:solidFill>
                    <a:schemeClr val="dk2"/>
                  </a:solidFill>
                  <a:latin typeface="Calibri"/>
                  <a:ea typeface="Calibri"/>
                  <a:cs typeface="Calibri"/>
                  <a:sym typeface="Calibri"/>
                </a:endParaRPr>
              </a:p>
            </p:txBody>
          </p:sp>
          <p:sp>
            <p:nvSpPr>
              <p:cNvPr id="687" name="Google Shape;687;p50"/>
              <p:cNvSpPr txBox="1"/>
              <p:nvPr/>
            </p:nvSpPr>
            <p:spPr>
              <a:xfrm>
                <a:off x="484386" y="2087203"/>
                <a:ext cx="3117000" cy="762600"/>
              </a:xfrm>
              <a:prstGeom prst="rect">
                <a:avLst/>
              </a:prstGeom>
              <a:solidFill>
                <a:srgbClr val="D9EAD3"/>
              </a:solidFill>
              <a:ln>
                <a:noFill/>
              </a:ln>
            </p:spPr>
            <p:txBody>
              <a:bodyPr spcFirstLastPara="1" wrap="square" lIns="61075" tIns="30525" rIns="61075" bIns="30525" anchor="t" anchorCtr="0">
                <a:spAutoFit/>
              </a:bodyPr>
              <a:lstStyle/>
              <a:p>
                <a:pPr marL="0" marR="0" lvl="0" indent="0" algn="ctr" rtl="0">
                  <a:lnSpc>
                    <a:spcPct val="100000"/>
                  </a:lnSpc>
                  <a:spcBef>
                    <a:spcPts val="0"/>
                  </a:spcBef>
                  <a:spcAft>
                    <a:spcPts val="0"/>
                  </a:spcAft>
                  <a:buClr>
                    <a:srgbClr val="000000"/>
                  </a:buClr>
                  <a:buSzPts val="2138"/>
                  <a:buFont typeface="Arial"/>
                  <a:buNone/>
                </a:pPr>
                <a:r>
                  <a:rPr lang="fr" sz="2400" b="1">
                    <a:latin typeface="Calibri"/>
                    <a:ea typeface="Calibri"/>
                    <a:cs typeface="Calibri"/>
                    <a:sym typeface="Calibri"/>
                  </a:rPr>
                  <a:t>Rétablissement</a:t>
                </a:r>
                <a:endParaRPr sz="2400"/>
              </a:p>
            </p:txBody>
          </p:sp>
        </p:grpSp>
        <p:sp>
          <p:nvSpPr>
            <p:cNvPr id="688" name="Google Shape;688;p50"/>
            <p:cNvSpPr txBox="1"/>
            <p:nvPr/>
          </p:nvSpPr>
          <p:spPr>
            <a:xfrm>
              <a:off x="225368" y="3012204"/>
              <a:ext cx="2068200" cy="300000"/>
            </a:xfrm>
            <a:prstGeom prst="rect">
              <a:avLst/>
            </a:prstGeom>
            <a:solidFill>
              <a:srgbClr val="D9EAD3"/>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500" b="1">
                  <a:latin typeface="Calibri"/>
                  <a:ea typeface="Calibri"/>
                  <a:cs typeface="Calibri"/>
                  <a:sym typeface="Calibri"/>
                </a:rPr>
                <a:t>En faveur de la résection anastomose protégée</a:t>
              </a:r>
              <a:endParaRPr sz="1500" b="1" i="0" u="none" strike="noStrike" cap="none">
                <a:solidFill>
                  <a:srgbClr val="000000"/>
                </a:solidFill>
                <a:latin typeface="Calibri"/>
                <a:ea typeface="Calibri"/>
                <a:cs typeface="Calibri"/>
                <a:sym typeface="Calibri"/>
              </a:endParaRPr>
            </a:p>
          </p:txBody>
        </p:sp>
      </p:grpSp>
      <p:sp>
        <p:nvSpPr>
          <p:cNvPr id="689" name="Google Shape;689;p50"/>
          <p:cNvSpPr txBox="1"/>
          <p:nvPr/>
        </p:nvSpPr>
        <p:spPr>
          <a:xfrm>
            <a:off x="158750" y="987175"/>
            <a:ext cx="8852700" cy="1022700"/>
          </a:xfrm>
          <a:prstGeom prst="rect">
            <a:avLst/>
          </a:prstGeom>
          <a:solidFill>
            <a:srgbClr val="FFF2F8"/>
          </a:solidFill>
          <a:ln w="9525" cap="flat" cmpd="sng">
            <a:solidFill>
              <a:srgbClr val="BA0E6E"/>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600"/>
              </a:spcBef>
              <a:spcAft>
                <a:spcPts val="600"/>
              </a:spcAft>
              <a:buNone/>
            </a:pPr>
            <a:r>
              <a:rPr lang="fr" sz="1650">
                <a:solidFill>
                  <a:schemeClr val="dk1"/>
                </a:solidFill>
                <a:latin typeface="Calibri"/>
                <a:ea typeface="Calibri"/>
                <a:cs typeface="Calibri"/>
                <a:sym typeface="Calibri"/>
              </a:rPr>
              <a:t>Malgré des suites opératoires comparables, l’intervention de Hartmann par laparoscopie dans la péritonite diverticulaire généralisée est </a:t>
            </a:r>
            <a:r>
              <a:rPr lang="fr" sz="1650" b="1">
                <a:solidFill>
                  <a:schemeClr val="dk1"/>
                </a:solidFill>
                <a:latin typeface="Calibri"/>
                <a:ea typeface="Calibri"/>
                <a:cs typeface="Calibri"/>
                <a:sym typeface="Calibri"/>
              </a:rPr>
              <a:t>associée à une diminution du taux de rétablissement de la continuité et une moins bonne survie sans stomie. </a:t>
            </a:r>
            <a:endParaRPr sz="1650" b="1"/>
          </a:p>
        </p:txBody>
      </p:sp>
      <p:pic>
        <p:nvPicPr>
          <p:cNvPr id="690" name="Google Shape;690;p50"/>
          <p:cNvPicPr preferRelativeResize="0"/>
          <p:nvPr/>
        </p:nvPicPr>
        <p:blipFill rotWithShape="1">
          <a:blip r:embed="rId5">
            <a:alphaModFix/>
          </a:blip>
          <a:srcRect/>
          <a:stretch/>
        </p:blipFill>
        <p:spPr>
          <a:xfrm>
            <a:off x="4908773" y="2587163"/>
            <a:ext cx="1093176" cy="1093176"/>
          </a:xfrm>
          <a:prstGeom prst="rect">
            <a:avLst/>
          </a:prstGeom>
          <a:noFill/>
          <a:ln>
            <a:noFill/>
          </a:ln>
        </p:spPr>
      </p:pic>
      <p:sp>
        <p:nvSpPr>
          <p:cNvPr id="691" name="Google Shape;691;p50"/>
          <p:cNvSpPr txBox="1"/>
          <p:nvPr/>
        </p:nvSpPr>
        <p:spPr>
          <a:xfrm>
            <a:off x="6001950" y="2587039"/>
            <a:ext cx="3018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600">
                <a:solidFill>
                  <a:schemeClr val="dk1"/>
                </a:solidFill>
                <a:latin typeface="Calibri"/>
                <a:ea typeface="Calibri"/>
                <a:cs typeface="Calibri"/>
                <a:sym typeface="Calibri"/>
              </a:rPr>
              <a:t>↘︎ taux de rétablissement</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fr" sz="1600">
                <a:solidFill>
                  <a:schemeClr val="dk1"/>
                </a:solidFill>
                <a:latin typeface="Calibri"/>
                <a:ea typeface="Calibri"/>
                <a:cs typeface="Calibri"/>
                <a:sym typeface="Calibri"/>
              </a:rPr>
              <a:t>↗︎ délai de rétablissement</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 sz="1600">
                <a:solidFill>
                  <a:schemeClr val="dk1"/>
                </a:solidFill>
                <a:latin typeface="Calibri"/>
                <a:ea typeface="Calibri"/>
                <a:cs typeface="Calibri"/>
                <a:sym typeface="Calibri"/>
              </a:rPr>
              <a:t>↘︎ survie sans stomie </a:t>
            </a:r>
            <a:endParaRPr sz="1600">
              <a:solidFill>
                <a:schemeClr val="dk1"/>
              </a:solidFill>
              <a:latin typeface="Calibri"/>
              <a:ea typeface="Calibri"/>
              <a:cs typeface="Calibri"/>
              <a:sym typeface="Calibri"/>
            </a:endParaRPr>
          </a:p>
        </p:txBody>
      </p:sp>
      <p:grpSp>
        <p:nvGrpSpPr>
          <p:cNvPr id="692" name="Google Shape;692;p50"/>
          <p:cNvGrpSpPr/>
          <p:nvPr/>
        </p:nvGrpSpPr>
        <p:grpSpPr>
          <a:xfrm>
            <a:off x="282199" y="2145061"/>
            <a:ext cx="2131714" cy="1807357"/>
            <a:chOff x="161899" y="1551097"/>
            <a:chExt cx="2131714" cy="1807357"/>
          </a:xfrm>
        </p:grpSpPr>
        <p:grpSp>
          <p:nvGrpSpPr>
            <p:cNvPr id="693" name="Google Shape;693;p50"/>
            <p:cNvGrpSpPr/>
            <p:nvPr/>
          </p:nvGrpSpPr>
          <p:grpSpPr>
            <a:xfrm>
              <a:off x="161899" y="1551097"/>
              <a:ext cx="2131714" cy="1807340"/>
              <a:chOff x="215846" y="2068054"/>
              <a:chExt cx="3780305" cy="3197700"/>
            </a:xfrm>
          </p:grpSpPr>
          <p:sp>
            <p:nvSpPr>
              <p:cNvPr id="694" name="Google Shape;694;p50"/>
              <p:cNvSpPr/>
              <p:nvPr/>
            </p:nvSpPr>
            <p:spPr>
              <a:xfrm>
                <a:off x="215851" y="2068054"/>
                <a:ext cx="3780300" cy="3197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695" name="Google Shape;695;p50"/>
              <p:cNvSpPr txBox="1"/>
              <p:nvPr/>
            </p:nvSpPr>
            <p:spPr>
              <a:xfrm>
                <a:off x="215846" y="2068060"/>
                <a:ext cx="3780300" cy="639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 sz="1900" b="1">
                    <a:latin typeface="Calibri"/>
                    <a:ea typeface="Calibri"/>
                    <a:cs typeface="Calibri"/>
                    <a:sym typeface="Calibri"/>
                  </a:rPr>
                  <a:t>Résultats précoces</a:t>
                </a:r>
                <a:endParaRPr sz="600">
                  <a:latin typeface="Calibri"/>
                  <a:ea typeface="Calibri"/>
                  <a:cs typeface="Calibri"/>
                  <a:sym typeface="Calibri"/>
                </a:endParaRPr>
              </a:p>
            </p:txBody>
          </p:sp>
        </p:grpSp>
        <p:grpSp>
          <p:nvGrpSpPr>
            <p:cNvPr id="696" name="Google Shape;696;p50"/>
            <p:cNvGrpSpPr/>
            <p:nvPr/>
          </p:nvGrpSpPr>
          <p:grpSpPr>
            <a:xfrm>
              <a:off x="225369" y="2023028"/>
              <a:ext cx="2068200" cy="1335426"/>
              <a:chOff x="741658" y="2697171"/>
              <a:chExt cx="2757600" cy="1780568"/>
            </a:xfrm>
          </p:grpSpPr>
          <p:sp>
            <p:nvSpPr>
              <p:cNvPr id="697" name="Google Shape;697;p50"/>
              <p:cNvSpPr txBox="1"/>
              <p:nvPr/>
            </p:nvSpPr>
            <p:spPr>
              <a:xfrm>
                <a:off x="741658" y="4016039"/>
                <a:ext cx="2757600" cy="461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a:latin typeface="Calibri"/>
                    <a:ea typeface="Calibri"/>
                    <a:cs typeface="Calibri"/>
                    <a:sym typeface="Calibri"/>
                  </a:rPr>
                  <a:t>Morbidité ≈</a:t>
                </a:r>
                <a:endParaRPr sz="1800" b="1" i="0" u="none" strike="noStrike" cap="none">
                  <a:solidFill>
                    <a:srgbClr val="000000"/>
                  </a:solidFill>
                  <a:latin typeface="Calibri"/>
                  <a:ea typeface="Calibri"/>
                  <a:cs typeface="Calibri"/>
                  <a:sym typeface="Calibri"/>
                </a:endParaRPr>
              </a:p>
            </p:txBody>
          </p:sp>
          <p:grpSp>
            <p:nvGrpSpPr>
              <p:cNvPr id="698" name="Google Shape;698;p50"/>
              <p:cNvGrpSpPr/>
              <p:nvPr/>
            </p:nvGrpSpPr>
            <p:grpSpPr>
              <a:xfrm>
                <a:off x="905268" y="2697171"/>
                <a:ext cx="2560960" cy="1150330"/>
                <a:chOff x="6870505" y="1257176"/>
                <a:chExt cx="2203166" cy="904277"/>
              </a:xfrm>
            </p:grpSpPr>
            <p:sp>
              <p:nvSpPr>
                <p:cNvPr id="699" name="Google Shape;699;p50"/>
                <p:cNvSpPr/>
                <p:nvPr/>
              </p:nvSpPr>
              <p:spPr>
                <a:xfrm>
                  <a:off x="8383789" y="1781535"/>
                  <a:ext cx="348000" cy="344400"/>
                </a:xfrm>
                <a:prstGeom prst="ellipse">
                  <a:avLst/>
                </a:prstGeom>
                <a:solidFill>
                  <a:schemeClr val="lt1"/>
                </a:solidFill>
                <a:ln w="1016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0" name="Google Shape;700;p50"/>
                <p:cNvSpPr/>
                <p:nvPr/>
              </p:nvSpPr>
              <p:spPr>
                <a:xfrm>
                  <a:off x="7885808" y="1971514"/>
                  <a:ext cx="498000" cy="172200"/>
                </a:xfrm>
                <a:prstGeom prst="roundRect">
                  <a:avLst>
                    <a:gd name="adj" fmla="val 50000"/>
                  </a:avLst>
                </a:prstGeom>
                <a:solidFill>
                  <a:schemeClr val="lt1"/>
                </a:solidFill>
                <a:ln w="1016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1" name="Google Shape;701;p50"/>
                <p:cNvSpPr/>
                <p:nvPr/>
              </p:nvSpPr>
              <p:spPr>
                <a:xfrm>
                  <a:off x="7648003" y="1474412"/>
                  <a:ext cx="226044" cy="401706"/>
                </a:xfrm>
                <a:prstGeom prst="lightningBolt">
                  <a:avLst/>
                </a:prstGeom>
                <a:solidFill>
                  <a:srgbClr val="000000"/>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2" name="Google Shape;702;p50"/>
                <p:cNvSpPr/>
                <p:nvPr/>
              </p:nvSpPr>
              <p:spPr>
                <a:xfrm rot="2218270">
                  <a:off x="7958299" y="1343932"/>
                  <a:ext cx="226088" cy="469336"/>
                </a:xfrm>
                <a:prstGeom prst="lightningBolt">
                  <a:avLst/>
                </a:prstGeom>
                <a:solidFill>
                  <a:srgbClr val="000000"/>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3" name="Google Shape;703;p50"/>
                <p:cNvSpPr/>
                <p:nvPr/>
              </p:nvSpPr>
              <p:spPr>
                <a:xfrm rot="2529953">
                  <a:off x="8733895" y="1571684"/>
                  <a:ext cx="300502" cy="232324"/>
                </a:xfrm>
                <a:custGeom>
                  <a:avLst/>
                  <a:gdLst/>
                  <a:ahLst/>
                  <a:cxnLst/>
                  <a:rect l="l" t="t" r="r" b="b"/>
                  <a:pathLst>
                    <a:path w="420251" h="311078" extrusionOk="0">
                      <a:moveTo>
                        <a:pt x="12895" y="12002"/>
                      </a:moveTo>
                      <a:cubicBezTo>
                        <a:pt x="120359" y="-5907"/>
                        <a:pt x="82827" y="-1974"/>
                        <a:pt x="287812" y="12002"/>
                      </a:cubicBezTo>
                      <a:cubicBezTo>
                        <a:pt x="296701" y="12608"/>
                        <a:pt x="303577" y="20337"/>
                        <a:pt x="311718" y="23955"/>
                      </a:cubicBezTo>
                      <a:cubicBezTo>
                        <a:pt x="321522" y="28312"/>
                        <a:pt x="331797" y="31551"/>
                        <a:pt x="341601" y="35908"/>
                      </a:cubicBezTo>
                      <a:cubicBezTo>
                        <a:pt x="349742" y="39526"/>
                        <a:pt x="357318" y="44351"/>
                        <a:pt x="365507" y="47861"/>
                      </a:cubicBezTo>
                      <a:cubicBezTo>
                        <a:pt x="400145" y="62706"/>
                        <a:pt x="366912" y="42822"/>
                        <a:pt x="401365" y="65791"/>
                      </a:cubicBezTo>
                      <a:cubicBezTo>
                        <a:pt x="405349" y="71767"/>
                        <a:pt x="410106" y="77296"/>
                        <a:pt x="413318" y="83720"/>
                      </a:cubicBezTo>
                      <a:cubicBezTo>
                        <a:pt x="421396" y="99876"/>
                        <a:pt x="423661" y="120960"/>
                        <a:pt x="413318" y="137508"/>
                      </a:cubicBezTo>
                      <a:cubicBezTo>
                        <a:pt x="409432" y="143726"/>
                        <a:pt x="379724" y="152691"/>
                        <a:pt x="371483" y="155438"/>
                      </a:cubicBezTo>
                      <a:lnTo>
                        <a:pt x="6918" y="149461"/>
                      </a:lnTo>
                      <a:cubicBezTo>
                        <a:pt x="631" y="149055"/>
                        <a:pt x="-1398" y="137381"/>
                        <a:pt x="942" y="131532"/>
                      </a:cubicBezTo>
                      <a:cubicBezTo>
                        <a:pt x="3610" y="124863"/>
                        <a:pt x="12307" y="122496"/>
                        <a:pt x="18871" y="119579"/>
                      </a:cubicBezTo>
                      <a:cubicBezTo>
                        <a:pt x="30385" y="114462"/>
                        <a:pt x="54730" y="107626"/>
                        <a:pt x="54730" y="107626"/>
                      </a:cubicBezTo>
                      <a:cubicBezTo>
                        <a:pt x="84910" y="108704"/>
                        <a:pt x="195462" y="89473"/>
                        <a:pt x="245977" y="125555"/>
                      </a:cubicBezTo>
                      <a:cubicBezTo>
                        <a:pt x="252855" y="130468"/>
                        <a:pt x="258496" y="136992"/>
                        <a:pt x="263907" y="143485"/>
                      </a:cubicBezTo>
                      <a:cubicBezTo>
                        <a:pt x="268505" y="149003"/>
                        <a:pt x="271876" y="155438"/>
                        <a:pt x="275860" y="161414"/>
                      </a:cubicBezTo>
                      <a:cubicBezTo>
                        <a:pt x="273868" y="173367"/>
                        <a:pt x="278452" y="188704"/>
                        <a:pt x="269883" y="197273"/>
                      </a:cubicBezTo>
                      <a:cubicBezTo>
                        <a:pt x="261314" y="205842"/>
                        <a:pt x="245946" y="201081"/>
                        <a:pt x="234024" y="203249"/>
                      </a:cubicBezTo>
                      <a:cubicBezTo>
                        <a:pt x="224030" y="205066"/>
                        <a:pt x="214103" y="207234"/>
                        <a:pt x="204142" y="209226"/>
                      </a:cubicBezTo>
                      <a:cubicBezTo>
                        <a:pt x="146369" y="207234"/>
                        <a:pt x="88124" y="210889"/>
                        <a:pt x="30824" y="203249"/>
                      </a:cubicBezTo>
                      <a:cubicBezTo>
                        <a:pt x="24580" y="202416"/>
                        <a:pt x="22508" y="191169"/>
                        <a:pt x="24848" y="185320"/>
                      </a:cubicBezTo>
                      <a:cubicBezTo>
                        <a:pt x="27516" y="178651"/>
                        <a:pt x="36801" y="177351"/>
                        <a:pt x="42777" y="173367"/>
                      </a:cubicBezTo>
                      <a:cubicBezTo>
                        <a:pt x="94573" y="177351"/>
                        <a:pt x="146703" y="178222"/>
                        <a:pt x="198165" y="185320"/>
                      </a:cubicBezTo>
                      <a:cubicBezTo>
                        <a:pt x="205281" y="186301"/>
                        <a:pt x="211608" y="191664"/>
                        <a:pt x="216095" y="197273"/>
                      </a:cubicBezTo>
                      <a:cubicBezTo>
                        <a:pt x="220030" y="202192"/>
                        <a:pt x="220079" y="209226"/>
                        <a:pt x="222071" y="215202"/>
                      </a:cubicBezTo>
                      <a:cubicBezTo>
                        <a:pt x="218087" y="225163"/>
                        <a:pt x="217100" y="236939"/>
                        <a:pt x="210118" y="245085"/>
                      </a:cubicBezTo>
                      <a:cubicBezTo>
                        <a:pt x="204320" y="251849"/>
                        <a:pt x="195112" y="256633"/>
                        <a:pt x="186212" y="257038"/>
                      </a:cubicBezTo>
                      <a:cubicBezTo>
                        <a:pt x="150335" y="258669"/>
                        <a:pt x="114495" y="253053"/>
                        <a:pt x="78636" y="251061"/>
                      </a:cubicBezTo>
                      <a:cubicBezTo>
                        <a:pt x="72660" y="249069"/>
                        <a:pt x="59179" y="251197"/>
                        <a:pt x="60707" y="245085"/>
                      </a:cubicBezTo>
                      <a:cubicBezTo>
                        <a:pt x="63123" y="235422"/>
                        <a:pt x="74683" y="227949"/>
                        <a:pt x="84612" y="227155"/>
                      </a:cubicBezTo>
                      <a:cubicBezTo>
                        <a:pt x="126361" y="223815"/>
                        <a:pt x="168283" y="231140"/>
                        <a:pt x="210118" y="233132"/>
                      </a:cubicBezTo>
                      <a:cubicBezTo>
                        <a:pt x="216095" y="237116"/>
                        <a:pt x="222969" y="240006"/>
                        <a:pt x="228048" y="245085"/>
                      </a:cubicBezTo>
                      <a:cubicBezTo>
                        <a:pt x="233844" y="250880"/>
                        <a:pt x="254127" y="275148"/>
                        <a:pt x="228048" y="280943"/>
                      </a:cubicBezTo>
                      <a:cubicBezTo>
                        <a:pt x="196872" y="287871"/>
                        <a:pt x="164299" y="284928"/>
                        <a:pt x="132424" y="286920"/>
                      </a:cubicBezTo>
                      <a:cubicBezTo>
                        <a:pt x="138401" y="288912"/>
                        <a:pt x="147537" y="287261"/>
                        <a:pt x="150354" y="292896"/>
                      </a:cubicBezTo>
                      <a:cubicBezTo>
                        <a:pt x="161209" y="314606"/>
                        <a:pt x="139235" y="310826"/>
                        <a:pt x="132424" y="310826"/>
                      </a:cubicBezTo>
                    </a:path>
                  </a:pathLst>
                </a:custGeom>
                <a:noFill/>
                <a:ln w="28575"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4" name="Google Shape;704;p50"/>
                <p:cNvSpPr/>
                <p:nvPr/>
              </p:nvSpPr>
              <p:spPr>
                <a:xfrm rot="991181">
                  <a:off x="7782383" y="1281501"/>
                  <a:ext cx="250871" cy="549292"/>
                </a:xfrm>
                <a:prstGeom prst="lightningBolt">
                  <a:avLst/>
                </a:prstGeom>
                <a:solidFill>
                  <a:srgbClr val="000000"/>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5" name="Google Shape;705;p50"/>
                <p:cNvSpPr/>
                <p:nvPr/>
              </p:nvSpPr>
              <p:spPr>
                <a:xfrm>
                  <a:off x="7175096" y="1971514"/>
                  <a:ext cx="1208700" cy="172200"/>
                </a:xfrm>
                <a:prstGeom prst="roundRect">
                  <a:avLst>
                    <a:gd name="adj" fmla="val 50000"/>
                  </a:avLst>
                </a:prstGeom>
                <a:solidFill>
                  <a:schemeClr val="lt1"/>
                </a:solidFill>
                <a:ln w="1016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706" name="Google Shape;706;p50"/>
                <p:cNvCxnSpPr/>
                <p:nvPr/>
              </p:nvCxnSpPr>
              <p:spPr>
                <a:xfrm>
                  <a:off x="6870505" y="2161453"/>
                  <a:ext cx="1958100" cy="0"/>
                </a:xfrm>
                <a:prstGeom prst="straightConnector1">
                  <a:avLst/>
                </a:prstGeom>
                <a:noFill/>
                <a:ln w="76200" cap="flat" cmpd="sng">
                  <a:solidFill>
                    <a:srgbClr val="000000"/>
                  </a:solidFill>
                  <a:prstDash val="solid"/>
                  <a:miter lim="800000"/>
                  <a:headEnd type="none" w="sm" len="sm"/>
                  <a:tailEnd type="none" w="sm" len="sm"/>
                </a:ln>
              </p:spPr>
            </p:cxn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51"/>
          <p:cNvPicPr preferRelativeResize="0"/>
          <p:nvPr/>
        </p:nvPicPr>
        <p:blipFill rotWithShape="1">
          <a:blip r:embed="rId3">
            <a:alphaModFix/>
          </a:blip>
          <a:srcRect b="14712"/>
          <a:stretch/>
        </p:blipFill>
        <p:spPr>
          <a:xfrm>
            <a:off x="2602200" y="1142100"/>
            <a:ext cx="2416428" cy="2060862"/>
          </a:xfrm>
          <a:prstGeom prst="rect">
            <a:avLst/>
          </a:prstGeom>
          <a:noFill/>
          <a:ln>
            <a:noFill/>
          </a:ln>
        </p:spPr>
      </p:pic>
      <p:graphicFrame>
        <p:nvGraphicFramePr>
          <p:cNvPr id="712" name="Google Shape;712;p51"/>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Méthodes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Résultats</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Discussion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713" name="Google Shape;713;p51"/>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714" name="Google Shape;714;p51"/>
          <p:cNvSpPr txBox="1"/>
          <p:nvPr/>
        </p:nvSpPr>
        <p:spPr>
          <a:xfrm>
            <a:off x="158750" y="680875"/>
            <a:ext cx="8852700" cy="306300"/>
          </a:xfrm>
          <a:prstGeom prst="rect">
            <a:avLst/>
          </a:prstGeom>
          <a:solidFill>
            <a:srgbClr val="F9E0EB"/>
          </a:solidFill>
          <a:ln w="9525" cap="flat" cmpd="sng">
            <a:solidFill>
              <a:srgbClr val="BA0E6E"/>
            </a:solidFill>
            <a:prstDash val="solid"/>
            <a:round/>
            <a:headEnd type="none" w="sm" len="sm"/>
            <a:tailEnd type="none" w="sm" len="sm"/>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Remerciements</a:t>
            </a:r>
            <a:endParaRPr sz="1800" b="1">
              <a:solidFill>
                <a:schemeClr val="dk1"/>
              </a:solidFill>
              <a:latin typeface="Calibri"/>
              <a:ea typeface="Calibri"/>
              <a:cs typeface="Calibri"/>
              <a:sym typeface="Calibri"/>
            </a:endParaRPr>
          </a:p>
        </p:txBody>
      </p:sp>
      <p:sp>
        <p:nvSpPr>
          <p:cNvPr id="715" name="Google Shape;715;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25</a:t>
            </a:fld>
            <a:endParaRPr/>
          </a:p>
        </p:txBody>
      </p:sp>
      <p:sp>
        <p:nvSpPr>
          <p:cNvPr id="716" name="Google Shape;716;p51"/>
          <p:cNvSpPr txBox="1"/>
          <p:nvPr/>
        </p:nvSpPr>
        <p:spPr>
          <a:xfrm>
            <a:off x="158750" y="987175"/>
            <a:ext cx="30000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ALVES Arnaud (Caen)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SABBAGH Charles (Amiens)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BEYER-BERJOT Laura (Marseille)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OUAISSI Mehdi (Tours)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ZERBIB Philippe (Lille)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BRIDOUX Valérie (Rouen)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MANCEAU Gilles (HEGP)</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PANIS Yves (Beaujon)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BUSCAIL Etienne (Toulouse)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VENARA Aurélien (Angers)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KHAOUDY Iman (Le Havre)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GAILLARD Martin (Cochin)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VIENNET Manon (Dijon)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THOBIE Alexandre (Avranches)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MENAHEM Benjamin (Caen)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EVENO Clarisse (Lille)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BONNEL Catherine (Longjumeau)</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MABRUT Jean-Yves (Lyon)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BADIC Bogdan (Brest)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GODET Camille (Saint-Lô)</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EID Yassine (Caen)</a:t>
            </a:r>
            <a:endParaRPr sz="1200">
              <a:solidFill>
                <a:schemeClr val="dk1"/>
              </a:solidFill>
              <a:latin typeface="Calibri"/>
              <a:ea typeface="Calibri"/>
              <a:cs typeface="Calibri"/>
              <a:sym typeface="Calibri"/>
            </a:endParaRPr>
          </a:p>
        </p:txBody>
      </p:sp>
      <p:sp>
        <p:nvSpPr>
          <p:cNvPr id="717" name="Google Shape;717;p51"/>
          <p:cNvSpPr txBox="1"/>
          <p:nvPr/>
        </p:nvSpPr>
        <p:spPr>
          <a:xfrm>
            <a:off x="5018625" y="1032550"/>
            <a:ext cx="30000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DUCHALAIS Emilie (Nantes)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LAKKIS Zaher (Besançon)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COTTE Eddy (Lyon)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LAFOREST Anaïs (IMM)</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DEFOURNEAUX Véronique (Rennes)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MAGGIORI Léon (Saint Louis)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REBIBO Lionel (Bichat)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NIKI Christou (Limoges)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TALAL Ali (Alençon)</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MEGE Diane (Marseille)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BONNAMY Cécile (Bayeux)</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GERMAIN Adeline (Strasbourg)</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MAUVAIS François (Beauvais)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TRESALLET Christophe (Avicenne)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ROUDIE Jean (Fort de France)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LAURENT Alexis (Henri Mondor)</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TRILLING Bertrand (Grenoble)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BERTRAND Martin (Nimes)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MASSALOU Damien (Nice)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ROMAIN Benoit (Strasbourg)</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fr" sz="1200">
                <a:solidFill>
                  <a:schemeClr val="dk1"/>
                </a:solidFill>
                <a:latin typeface="Calibri"/>
                <a:ea typeface="Calibri"/>
                <a:cs typeface="Calibri"/>
                <a:sym typeface="Calibri"/>
              </a:rPr>
              <a:t>TRANCHART Hadrien (Beclère)</a:t>
            </a:r>
            <a:endParaRPr sz="1200">
              <a:solidFill>
                <a:schemeClr val="dk1"/>
              </a:solidFill>
              <a:latin typeface="Calibri"/>
              <a:ea typeface="Calibri"/>
              <a:cs typeface="Calibri"/>
              <a:sym typeface="Calibri"/>
            </a:endParaRPr>
          </a:p>
        </p:txBody>
      </p:sp>
      <p:pic>
        <p:nvPicPr>
          <p:cNvPr id="718" name="Google Shape;718;p51"/>
          <p:cNvPicPr preferRelativeResize="0"/>
          <p:nvPr/>
        </p:nvPicPr>
        <p:blipFill rotWithShape="1">
          <a:blip r:embed="rId5">
            <a:alphaModFix/>
          </a:blip>
          <a:srcRect b="12755"/>
          <a:stretch/>
        </p:blipFill>
        <p:spPr>
          <a:xfrm>
            <a:off x="3072576" y="3395025"/>
            <a:ext cx="1475675" cy="1287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52" descr="Une image contenant texte, habits, Équipement médical, Visage humain&#10;&#10;Le contenu généré par l’IA peut être incorrect."/>
          <p:cNvPicPr preferRelativeResize="0"/>
          <p:nvPr/>
        </p:nvPicPr>
        <p:blipFill rotWithShape="1">
          <a:blip r:embed="rId3">
            <a:alphaModFix amt="9000"/>
          </a:blip>
          <a:srcRect/>
          <a:stretch/>
        </p:blipFill>
        <p:spPr>
          <a:xfrm>
            <a:off x="0" y="1339"/>
            <a:ext cx="9144003" cy="5140824"/>
          </a:xfrm>
          <a:prstGeom prst="rect">
            <a:avLst/>
          </a:prstGeom>
          <a:noFill/>
          <a:ln>
            <a:noFill/>
          </a:ln>
        </p:spPr>
      </p:pic>
      <p:sp>
        <p:nvSpPr>
          <p:cNvPr id="724" name="Google Shape;724;p52"/>
          <p:cNvSpPr txBox="1">
            <a:spLocks noGrp="1"/>
          </p:cNvSpPr>
          <p:nvPr>
            <p:ph type="ctrTitle"/>
          </p:nvPr>
        </p:nvSpPr>
        <p:spPr>
          <a:xfrm>
            <a:off x="-2725" y="591050"/>
            <a:ext cx="9144000" cy="1668000"/>
          </a:xfrm>
          <a:prstGeom prst="rect">
            <a:avLst/>
          </a:prstGeom>
          <a:solidFill>
            <a:schemeClr val="lt1"/>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3480" b="1">
                <a:solidFill>
                  <a:srgbClr val="3756A2"/>
                </a:solidFill>
                <a:latin typeface="Calibri"/>
                <a:ea typeface="Calibri"/>
                <a:cs typeface="Calibri"/>
                <a:sym typeface="Calibri"/>
              </a:rPr>
              <a:t>Intervention de Hartmann par laparoscopie : une bonne option pour la péritonite diverticulaire généralisée?</a:t>
            </a:r>
            <a:endParaRPr sz="3480" b="1">
              <a:solidFill>
                <a:srgbClr val="3756A2"/>
              </a:solidFill>
              <a:latin typeface="Calibri"/>
              <a:ea typeface="Calibri"/>
              <a:cs typeface="Calibri"/>
              <a:sym typeface="Calibri"/>
            </a:endParaRPr>
          </a:p>
        </p:txBody>
      </p:sp>
      <p:sp>
        <p:nvSpPr>
          <p:cNvPr id="725" name="Google Shape;725;p52"/>
          <p:cNvSpPr txBox="1">
            <a:spLocks noGrp="1"/>
          </p:cNvSpPr>
          <p:nvPr>
            <p:ph type="subTitle" idx="1"/>
          </p:nvPr>
        </p:nvSpPr>
        <p:spPr>
          <a:xfrm>
            <a:off x="2713" y="2115575"/>
            <a:ext cx="9144000" cy="503700"/>
          </a:xfrm>
          <a:prstGeom prst="rect">
            <a:avLst/>
          </a:prstGeom>
          <a:solidFill>
            <a:schemeClr val="lt1"/>
          </a:solidFill>
        </p:spPr>
        <p:txBody>
          <a:bodyPr spcFirstLastPara="1" wrap="square" lIns="91425" tIns="91425" rIns="91425" bIns="91425" anchor="t" anchorCtr="0">
            <a:normAutofit fontScale="32500"/>
          </a:bodyPr>
          <a:lstStyle/>
          <a:p>
            <a:pPr marL="0" lvl="0" indent="0" algn="ctr" rtl="0">
              <a:spcBef>
                <a:spcPts val="0"/>
              </a:spcBef>
              <a:spcAft>
                <a:spcPts val="0"/>
              </a:spcAft>
              <a:buNone/>
            </a:pPr>
            <a:r>
              <a:rPr lang="fr" sz="5304" b="1">
                <a:latin typeface="Calibri"/>
                <a:ea typeface="Calibri"/>
                <a:cs typeface="Calibri"/>
                <a:sym typeface="Calibri"/>
              </a:rPr>
              <a:t>Etude comparative avec score de propension sur base de données nationale (AFC)</a:t>
            </a:r>
            <a:endParaRPr>
              <a:latin typeface="Calibri"/>
              <a:ea typeface="Calibri"/>
              <a:cs typeface="Calibri"/>
              <a:sym typeface="Calibri"/>
            </a:endParaRPr>
          </a:p>
        </p:txBody>
      </p:sp>
      <p:pic>
        <p:nvPicPr>
          <p:cNvPr id="726" name="Google Shape;726;p52"/>
          <p:cNvPicPr preferRelativeResize="0"/>
          <p:nvPr/>
        </p:nvPicPr>
        <p:blipFill>
          <a:blip r:embed="rId4">
            <a:alphaModFix/>
          </a:blip>
          <a:stretch>
            <a:fillRect/>
          </a:stretch>
        </p:blipFill>
        <p:spPr>
          <a:xfrm>
            <a:off x="7608675" y="0"/>
            <a:ext cx="1535326" cy="591050"/>
          </a:xfrm>
          <a:prstGeom prst="rect">
            <a:avLst/>
          </a:prstGeom>
          <a:noFill/>
          <a:ln>
            <a:noFill/>
          </a:ln>
        </p:spPr>
      </p:pic>
      <p:pic>
        <p:nvPicPr>
          <p:cNvPr id="727" name="Google Shape;727;p52"/>
          <p:cNvPicPr preferRelativeResize="0"/>
          <p:nvPr/>
        </p:nvPicPr>
        <p:blipFill rotWithShape="1">
          <a:blip r:embed="rId5">
            <a:alphaModFix/>
          </a:blip>
          <a:srcRect b="12755"/>
          <a:stretch/>
        </p:blipFill>
        <p:spPr>
          <a:xfrm>
            <a:off x="7860548" y="4002100"/>
            <a:ext cx="1208950" cy="1054725"/>
          </a:xfrm>
          <a:prstGeom prst="rect">
            <a:avLst/>
          </a:prstGeom>
          <a:noFill/>
          <a:ln>
            <a:noFill/>
          </a:ln>
        </p:spPr>
      </p:pic>
      <p:pic>
        <p:nvPicPr>
          <p:cNvPr id="728" name="Google Shape;728;p52"/>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729" name="Google Shape;729;p52"/>
          <p:cNvSpPr txBox="1"/>
          <p:nvPr/>
        </p:nvSpPr>
        <p:spPr>
          <a:xfrm>
            <a:off x="71450" y="2769900"/>
            <a:ext cx="7789200" cy="23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800" b="1">
                <a:solidFill>
                  <a:schemeClr val="dk1"/>
                </a:solidFill>
                <a:latin typeface="Calibri"/>
                <a:ea typeface="Calibri"/>
                <a:cs typeface="Calibri"/>
                <a:sym typeface="Calibri"/>
              </a:rPr>
              <a:t>Husson T</a:t>
            </a:r>
            <a:r>
              <a:rPr lang="fr" sz="1800">
                <a:solidFill>
                  <a:schemeClr val="dk1"/>
                </a:solidFill>
                <a:latin typeface="Calibri"/>
                <a:ea typeface="Calibri"/>
                <a:cs typeface="Calibri"/>
                <a:sym typeface="Calibri"/>
              </a:rPr>
              <a:t>, Pellegrin A, Alves A, Beyer-Berjot L, Zerbib P, Bridoux V, Manceau G, Panis Y, Buscail E, Venara A, Khaoudy I, Gaillard M, Ortega-Deballon P, Thobie A, Menahem B, Eveno C, Bonnel C, Mabrut JY, Badic B, Godet C, Eid Y, Duchalais E, Lakkis Z, Cotte E, Laforest A, Desfourneaux V, Maggiori L, Rebibo L, Niki C, Talal A, Mege D, Bonnamy C, Germain A, Mauvais F, Tresallet C, Roudie J, Laurent A, Trilling B, Martin B, Massalou D, Romain B, Tranchart H, Giger U, Ouaissi M, Briant AR, Parienti JJ, Karoui M, Sabbagh C, Mariani A</a:t>
            </a:r>
            <a:r>
              <a:rPr lang="fr" sz="1800" b="1">
                <a:solidFill>
                  <a:schemeClr val="dk1"/>
                </a:solidFill>
                <a:latin typeface="Calibri"/>
                <a:ea typeface="Calibri"/>
                <a:cs typeface="Calibri"/>
                <a:sym typeface="Calibri"/>
              </a:rPr>
              <a:t>.</a:t>
            </a:r>
            <a:endParaRPr sz="1800" b="1">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734" name="Google Shape;734;p53"/>
          <p:cNvSpPr txBox="1"/>
          <p:nvPr/>
        </p:nvSpPr>
        <p:spPr>
          <a:xfrm>
            <a:off x="158750" y="680875"/>
            <a:ext cx="8852700" cy="306300"/>
          </a:xfrm>
          <a:prstGeom prst="rect">
            <a:avLst/>
          </a:prstGeom>
          <a:solidFill>
            <a:srgbClr val="CFE2F3"/>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Caractéristiques initiales</a:t>
            </a:r>
            <a:endParaRPr sz="1800" b="1">
              <a:solidFill>
                <a:schemeClr val="dk1"/>
              </a:solidFill>
              <a:latin typeface="Calibri"/>
              <a:ea typeface="Calibri"/>
              <a:cs typeface="Calibri"/>
              <a:sym typeface="Calibri"/>
            </a:endParaRPr>
          </a:p>
        </p:txBody>
      </p:sp>
      <p:graphicFrame>
        <p:nvGraphicFramePr>
          <p:cNvPr id="735" name="Google Shape;735;p53"/>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736" name="Google Shape;736;p53"/>
          <p:cNvPicPr preferRelativeResize="0"/>
          <p:nvPr/>
        </p:nvPicPr>
        <p:blipFill>
          <a:blip r:embed="rId3">
            <a:alphaModFix/>
          </a:blip>
          <a:stretch>
            <a:fillRect/>
          </a:stretch>
        </p:blipFill>
        <p:spPr>
          <a:xfrm>
            <a:off x="7608675" y="0"/>
            <a:ext cx="1535326" cy="591050"/>
          </a:xfrm>
          <a:prstGeom prst="rect">
            <a:avLst/>
          </a:prstGeom>
          <a:noFill/>
          <a:ln>
            <a:noFill/>
          </a:ln>
        </p:spPr>
      </p:pic>
      <p:pic>
        <p:nvPicPr>
          <p:cNvPr id="737" name="Google Shape;737;p53"/>
          <p:cNvPicPr preferRelativeResize="0"/>
          <p:nvPr/>
        </p:nvPicPr>
        <p:blipFill rotWithShape="1">
          <a:blip r:embed="rId4">
            <a:alphaModFix/>
          </a:blip>
          <a:srcRect t="4825"/>
          <a:stretch/>
        </p:blipFill>
        <p:spPr>
          <a:xfrm>
            <a:off x="58100" y="1086225"/>
            <a:ext cx="6571701" cy="4051425"/>
          </a:xfrm>
          <a:prstGeom prst="rect">
            <a:avLst/>
          </a:prstGeom>
          <a:noFill/>
          <a:ln>
            <a:noFill/>
          </a:ln>
        </p:spPr>
      </p:pic>
      <p:sp>
        <p:nvSpPr>
          <p:cNvPr id="738" name="Google Shape;738;p53"/>
          <p:cNvSpPr txBox="1"/>
          <p:nvPr/>
        </p:nvSpPr>
        <p:spPr>
          <a:xfrm>
            <a:off x="5809950" y="1148675"/>
            <a:ext cx="3353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b="1" u="sng">
                <a:latin typeface="Calibri"/>
                <a:ea typeface="Calibri"/>
                <a:cs typeface="Calibri"/>
                <a:sym typeface="Calibri"/>
              </a:rPr>
              <a:t>Autre façon de s’assurer de l’appariement : </a:t>
            </a:r>
            <a:endParaRPr b="1" u="sng">
              <a:latin typeface="Calibri"/>
              <a:ea typeface="Calibri"/>
              <a:cs typeface="Calibri"/>
              <a:sym typeface="Calibri"/>
            </a:endParaRPr>
          </a:p>
          <a:p>
            <a:pPr marL="0" marR="0" lvl="0" indent="0" algn="l" rtl="0">
              <a:lnSpc>
                <a:spcPct val="100000"/>
              </a:lnSpc>
              <a:spcBef>
                <a:spcPts val="0"/>
              </a:spcBef>
              <a:spcAft>
                <a:spcPts val="0"/>
              </a:spcAft>
              <a:buNone/>
            </a:pPr>
            <a:r>
              <a:rPr lang="fr">
                <a:latin typeface="Calibri"/>
                <a:ea typeface="Calibri"/>
                <a:cs typeface="Calibri"/>
                <a:sym typeface="Calibri"/>
              </a:rPr>
              <a:t>différences moyennes standardisées &lt; 0.1</a:t>
            </a:r>
            <a:endParaRPr>
              <a:latin typeface="Calibri"/>
              <a:ea typeface="Calibri"/>
              <a:cs typeface="Calibri"/>
              <a:sym typeface="Calibri"/>
            </a:endParaRPr>
          </a:p>
        </p:txBody>
      </p:sp>
      <p:pic>
        <p:nvPicPr>
          <p:cNvPr id="739" name="Google Shape;739;p53"/>
          <p:cNvPicPr preferRelativeResize="0"/>
          <p:nvPr/>
        </p:nvPicPr>
        <p:blipFill>
          <a:blip r:embed="rId5">
            <a:alphaModFix/>
          </a:blip>
          <a:stretch>
            <a:fillRect/>
          </a:stretch>
        </p:blipFill>
        <p:spPr>
          <a:xfrm>
            <a:off x="5711100" y="2382499"/>
            <a:ext cx="1462525" cy="960476"/>
          </a:xfrm>
          <a:prstGeom prst="rect">
            <a:avLst/>
          </a:prstGeom>
          <a:noFill/>
          <a:ln>
            <a:noFill/>
          </a:ln>
        </p:spPr>
      </p:pic>
      <p:sp>
        <p:nvSpPr>
          <p:cNvPr id="740" name="Google Shape;740;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44"/>
        <p:cNvGrpSpPr/>
        <p:nvPr/>
      </p:nvGrpSpPr>
      <p:grpSpPr>
        <a:xfrm>
          <a:off x="0" y="0"/>
          <a:ext cx="0" cy="0"/>
          <a:chOff x="0" y="0"/>
          <a:chExt cx="0" cy="0"/>
        </a:xfrm>
      </p:grpSpPr>
      <p:sp>
        <p:nvSpPr>
          <p:cNvPr id="745" name="Google Shape;74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28</a:t>
            </a:fld>
            <a:endParaRPr/>
          </a:p>
        </p:txBody>
      </p:sp>
      <p:graphicFrame>
        <p:nvGraphicFramePr>
          <p:cNvPr id="746" name="Google Shape;746;p54"/>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Méthodes</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747" name="Google Shape;747;p54"/>
          <p:cNvPicPr preferRelativeResize="0"/>
          <p:nvPr/>
        </p:nvPicPr>
        <p:blipFill>
          <a:blip r:embed="rId3">
            <a:alphaModFix/>
          </a:blip>
          <a:stretch>
            <a:fillRect/>
          </a:stretch>
        </p:blipFill>
        <p:spPr>
          <a:xfrm>
            <a:off x="7608675" y="0"/>
            <a:ext cx="1535326" cy="591050"/>
          </a:xfrm>
          <a:prstGeom prst="rect">
            <a:avLst/>
          </a:prstGeom>
          <a:noFill/>
          <a:ln>
            <a:noFill/>
          </a:ln>
        </p:spPr>
      </p:pic>
      <p:graphicFrame>
        <p:nvGraphicFramePr>
          <p:cNvPr id="748" name="Google Shape;748;p54"/>
          <p:cNvGraphicFramePr/>
          <p:nvPr/>
        </p:nvGraphicFramePr>
        <p:xfrm>
          <a:off x="158575" y="757525"/>
          <a:ext cx="3000000" cy="3000000"/>
        </p:xfrm>
        <a:graphic>
          <a:graphicData uri="http://schemas.openxmlformats.org/drawingml/2006/table">
            <a:tbl>
              <a:tblPr>
                <a:noFill/>
                <a:tableStyleId>{7428CF1E-1F11-4F8F-BE28-BC5DEEBC1AA6}</a:tableStyleId>
              </a:tblPr>
              <a:tblGrid>
                <a:gridCol w="1377100">
                  <a:extLst>
                    <a:ext uri="{9D8B030D-6E8A-4147-A177-3AD203B41FA5}">
                      <a16:colId xmlns:a16="http://schemas.microsoft.com/office/drawing/2014/main" val="20000"/>
                    </a:ext>
                  </a:extLst>
                </a:gridCol>
                <a:gridCol w="2515600">
                  <a:extLst>
                    <a:ext uri="{9D8B030D-6E8A-4147-A177-3AD203B41FA5}">
                      <a16:colId xmlns:a16="http://schemas.microsoft.com/office/drawing/2014/main" val="20001"/>
                    </a:ext>
                  </a:extLst>
                </a:gridCol>
                <a:gridCol w="4805225">
                  <a:extLst>
                    <a:ext uri="{9D8B030D-6E8A-4147-A177-3AD203B41FA5}">
                      <a16:colId xmlns:a16="http://schemas.microsoft.com/office/drawing/2014/main" val="20002"/>
                    </a:ext>
                  </a:extLst>
                </a:gridCol>
              </a:tblGrid>
              <a:tr h="0">
                <a:tc rowSpan="3">
                  <a:txBody>
                    <a:bodyPr/>
                    <a:lstStyle/>
                    <a:p>
                      <a:pPr marL="0" lvl="0" indent="0" algn="ctr" rtl="0">
                        <a:spcBef>
                          <a:spcPts val="0"/>
                        </a:spcBef>
                        <a:spcAft>
                          <a:spcPts val="0"/>
                        </a:spcAft>
                        <a:buNone/>
                      </a:pPr>
                      <a:r>
                        <a:rPr lang="fr" b="1">
                          <a:latin typeface="Calibri"/>
                          <a:ea typeface="Calibri"/>
                          <a:cs typeface="Calibri"/>
                          <a:sym typeface="Calibri"/>
                        </a:rPr>
                        <a:t>Comparaisons initiales</a:t>
                      </a:r>
                      <a:endParaRPr b="1">
                        <a:latin typeface="Calibri"/>
                        <a:ea typeface="Calibri"/>
                        <a:cs typeface="Calibri"/>
                        <a:sym typeface="Calibri"/>
                      </a:endParaRPr>
                    </a:p>
                  </a:txBody>
                  <a:tcPr marL="91425" marR="91425" marT="18000" marB="18000" anchor="ctr">
                    <a:solidFill>
                      <a:srgbClr val="A4C2F4"/>
                    </a:solidFill>
                  </a:tcPr>
                </a:tc>
                <a:tc>
                  <a:txBody>
                    <a:bodyPr/>
                    <a:lstStyle/>
                    <a:p>
                      <a:pPr marL="0" lvl="0" indent="0" algn="l" rtl="0">
                        <a:spcBef>
                          <a:spcPts val="0"/>
                        </a:spcBef>
                        <a:spcAft>
                          <a:spcPts val="0"/>
                        </a:spcAft>
                        <a:buNone/>
                      </a:pPr>
                      <a:r>
                        <a:rPr lang="fr">
                          <a:latin typeface="Calibri"/>
                          <a:ea typeface="Calibri"/>
                          <a:cs typeface="Calibri"/>
                          <a:sym typeface="Calibri"/>
                        </a:rPr>
                        <a:t>Wilcoxon</a:t>
                      </a:r>
                      <a:endParaRPr>
                        <a:latin typeface="Calibri"/>
                        <a:ea typeface="Calibri"/>
                        <a:cs typeface="Calibri"/>
                        <a:sym typeface="Calibri"/>
                      </a:endParaRPr>
                    </a:p>
                  </a:txBody>
                  <a:tcPr marL="91425" marR="91425" marT="18000" marB="18000">
                    <a:solidFill>
                      <a:srgbClr val="C9DAF8"/>
                    </a:solidFill>
                  </a:tcPr>
                </a:tc>
                <a:tc>
                  <a:txBody>
                    <a:bodyPr/>
                    <a:lstStyle/>
                    <a:p>
                      <a:pPr marL="0" lvl="0" indent="0" algn="l" rtl="0">
                        <a:spcBef>
                          <a:spcPts val="0"/>
                        </a:spcBef>
                        <a:spcAft>
                          <a:spcPts val="0"/>
                        </a:spcAft>
                        <a:buNone/>
                      </a:pPr>
                      <a:r>
                        <a:rPr lang="fr">
                          <a:latin typeface="Calibri"/>
                          <a:ea typeface="Calibri"/>
                          <a:cs typeface="Calibri"/>
                          <a:sym typeface="Calibri"/>
                        </a:rPr>
                        <a:t>Variables quantitatives non normales</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0"/>
                  </a:ext>
                </a:extLst>
              </a:tr>
              <a:tr h="65475">
                <a:tc vMerge="1">
                  <a:txBody>
                    <a:bodyPr/>
                    <a:lstStyle/>
                    <a:p>
                      <a:endParaRPr lang="en-FR"/>
                    </a:p>
                  </a:txBody>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Chi2 de Pearson</a:t>
                      </a:r>
                      <a:endParaRPr>
                        <a:latin typeface="Calibri"/>
                        <a:ea typeface="Calibri"/>
                        <a:cs typeface="Calibri"/>
                        <a:sym typeface="Calibri"/>
                      </a:endParaRPr>
                    </a:p>
                  </a:txBody>
                  <a:tcPr marL="91425" marR="91425" marT="18000" marB="18000">
                    <a:solidFill>
                      <a:srgbClr val="C9DAF8"/>
                    </a:solidFill>
                  </a:tcPr>
                </a:tc>
                <a:tc>
                  <a:txBody>
                    <a:bodyPr/>
                    <a:lstStyle/>
                    <a:p>
                      <a:pPr marL="0" lvl="0" indent="0" algn="l" rtl="0">
                        <a:spcBef>
                          <a:spcPts val="0"/>
                        </a:spcBef>
                        <a:spcAft>
                          <a:spcPts val="0"/>
                        </a:spcAft>
                        <a:buNone/>
                      </a:pPr>
                      <a:r>
                        <a:rPr lang="fr">
                          <a:latin typeface="Calibri"/>
                          <a:ea typeface="Calibri"/>
                          <a:cs typeface="Calibri"/>
                          <a:sym typeface="Calibri"/>
                        </a:rPr>
                        <a:t>Variables qualitatives à effectifs &gt; 5</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1"/>
                  </a:ext>
                </a:extLst>
              </a:tr>
              <a:tr h="65475">
                <a:tc vMerge="1">
                  <a:txBody>
                    <a:bodyPr/>
                    <a:lstStyle/>
                    <a:p>
                      <a:endParaRPr lang="en-FR"/>
                    </a:p>
                  </a:txBody>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Fischer </a:t>
                      </a:r>
                      <a:endParaRPr>
                        <a:latin typeface="Calibri"/>
                        <a:ea typeface="Calibri"/>
                        <a:cs typeface="Calibri"/>
                        <a:sym typeface="Calibri"/>
                      </a:endParaRPr>
                    </a:p>
                  </a:txBody>
                  <a:tcPr marL="91425" marR="91425" marT="18000" marB="18000">
                    <a:solidFill>
                      <a:srgbClr val="C9DAF8"/>
                    </a:solidFill>
                  </a:tcPr>
                </a:tc>
                <a:tc>
                  <a:txBody>
                    <a:bodyPr/>
                    <a:lstStyle/>
                    <a:p>
                      <a:pPr marL="0" lvl="0" indent="0" algn="l" rtl="0">
                        <a:spcBef>
                          <a:spcPts val="0"/>
                        </a:spcBef>
                        <a:spcAft>
                          <a:spcPts val="0"/>
                        </a:spcAft>
                        <a:buNone/>
                      </a:pPr>
                      <a:r>
                        <a:rPr lang="fr">
                          <a:latin typeface="Calibri"/>
                          <a:ea typeface="Calibri"/>
                          <a:cs typeface="Calibri"/>
                          <a:sym typeface="Calibri"/>
                        </a:rPr>
                        <a:t>Variables qualitatives à petits effectifs</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2"/>
                  </a:ext>
                </a:extLst>
              </a:tr>
              <a:tr h="65475">
                <a:tc rowSpan="2">
                  <a:txBody>
                    <a:bodyPr/>
                    <a:lstStyle/>
                    <a:p>
                      <a:pPr marL="0" lvl="0" indent="0" algn="ctr" rtl="0">
                        <a:spcBef>
                          <a:spcPts val="0"/>
                        </a:spcBef>
                        <a:spcAft>
                          <a:spcPts val="0"/>
                        </a:spcAft>
                        <a:buNone/>
                      </a:pPr>
                      <a:r>
                        <a:rPr lang="fr" b="1">
                          <a:latin typeface="Calibri"/>
                          <a:ea typeface="Calibri"/>
                          <a:cs typeface="Calibri"/>
                          <a:sym typeface="Calibri"/>
                        </a:rPr>
                        <a:t>Score de propension</a:t>
                      </a:r>
                      <a:endParaRPr b="1">
                        <a:latin typeface="Calibri"/>
                        <a:ea typeface="Calibri"/>
                        <a:cs typeface="Calibri"/>
                        <a:sym typeface="Calibri"/>
                      </a:endParaRPr>
                    </a:p>
                  </a:txBody>
                  <a:tcPr marL="91425" marR="91425" marT="18000" marB="18000" anchor="ctr">
                    <a:solidFill>
                      <a:srgbClr val="EAD1DC"/>
                    </a:solidFill>
                  </a:tcPr>
                </a:tc>
                <a:tc>
                  <a:txBody>
                    <a:bodyPr/>
                    <a:lstStyle/>
                    <a:p>
                      <a:pPr marL="0" marR="0" lvl="0" indent="0" algn="l" rtl="0">
                        <a:spcBef>
                          <a:spcPts val="0"/>
                        </a:spcBef>
                        <a:spcAft>
                          <a:spcPts val="0"/>
                        </a:spcAft>
                        <a:buNone/>
                      </a:pPr>
                      <a:r>
                        <a:rPr lang="fr">
                          <a:latin typeface="Calibri"/>
                          <a:ea typeface="Calibri"/>
                          <a:cs typeface="Calibri"/>
                          <a:sym typeface="Calibri"/>
                        </a:rPr>
                        <a:t>Imputation multiple des données </a:t>
                      </a:r>
                      <a:endParaRPr>
                        <a:latin typeface="Calibri"/>
                        <a:ea typeface="Calibri"/>
                        <a:cs typeface="Calibri"/>
                        <a:sym typeface="Calibri"/>
                      </a:endParaRPr>
                    </a:p>
                  </a:txBody>
                  <a:tcPr marL="91425" marR="91425" marT="18000" marB="18000">
                    <a:solidFill>
                      <a:srgbClr val="F9E0EB"/>
                    </a:solidFill>
                  </a:tcPr>
                </a:tc>
                <a:tc>
                  <a:txBody>
                    <a:bodyPr/>
                    <a:lstStyle/>
                    <a:p>
                      <a:pPr marL="0" marR="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5 jeux de données, appariement prédictif sur la médiane (PMM), pooling selon Rubin</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3"/>
                  </a:ext>
                </a:extLst>
              </a:tr>
              <a:tr h="65475">
                <a:tc vMerge="1">
                  <a:txBody>
                    <a:bodyPr/>
                    <a:lstStyle/>
                    <a:p>
                      <a:endParaRPr lang="en-FR"/>
                    </a:p>
                  </a:txBody>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Méthode nearest neighbor, </a:t>
                      </a:r>
                      <a:br>
                        <a:rPr lang="fr">
                          <a:solidFill>
                            <a:schemeClr val="dk1"/>
                          </a:solidFill>
                          <a:latin typeface="Calibri"/>
                          <a:ea typeface="Calibri"/>
                          <a:cs typeface="Calibri"/>
                          <a:sym typeface="Calibri"/>
                        </a:rPr>
                      </a:br>
                      <a:r>
                        <a:rPr lang="fr">
                          <a:solidFill>
                            <a:schemeClr val="dk1"/>
                          </a:solidFill>
                          <a:latin typeface="Calibri"/>
                          <a:ea typeface="Calibri"/>
                          <a:cs typeface="Calibri"/>
                          <a:sym typeface="Calibri"/>
                        </a:rPr>
                        <a:t>caliper 0.2</a:t>
                      </a:r>
                      <a:endParaRPr>
                        <a:latin typeface="Calibri"/>
                        <a:ea typeface="Calibri"/>
                        <a:cs typeface="Calibri"/>
                        <a:sym typeface="Calibri"/>
                      </a:endParaRPr>
                    </a:p>
                  </a:txBody>
                  <a:tcPr marL="91425" marR="91425" marT="18000" marB="18000">
                    <a:solidFill>
                      <a:srgbClr val="F9E0EB"/>
                    </a:solidFill>
                  </a:tcPr>
                </a:tc>
                <a:tc>
                  <a:txBody>
                    <a:bodyPr/>
                    <a:lstStyle/>
                    <a:p>
                      <a:pPr marL="0" lvl="0" indent="0" algn="l" rtl="0">
                        <a:spcBef>
                          <a:spcPts val="0"/>
                        </a:spcBef>
                        <a:spcAft>
                          <a:spcPts val="0"/>
                        </a:spcAft>
                        <a:buNone/>
                      </a:pPr>
                      <a:r>
                        <a:rPr lang="fr">
                          <a:latin typeface="Calibri"/>
                          <a:ea typeface="Calibri"/>
                          <a:cs typeface="Calibri"/>
                          <a:sym typeface="Calibri"/>
                        </a:rPr>
                        <a:t>Âge, sexe, tabac, BMI</a:t>
                      </a:r>
                      <a:endParaRPr>
                        <a:latin typeface="Calibri"/>
                        <a:ea typeface="Calibri"/>
                        <a:cs typeface="Calibri"/>
                        <a:sym typeface="Calibri"/>
                      </a:endParaRPr>
                    </a:p>
                    <a:p>
                      <a:pPr marL="0" lvl="0" indent="0" algn="l" rtl="0">
                        <a:spcBef>
                          <a:spcPts val="0"/>
                        </a:spcBef>
                        <a:spcAft>
                          <a:spcPts val="0"/>
                        </a:spcAft>
                        <a:buNone/>
                      </a:pPr>
                      <a:r>
                        <a:rPr lang="fr">
                          <a:latin typeface="Calibri"/>
                          <a:ea typeface="Calibri"/>
                          <a:cs typeface="Calibri"/>
                          <a:sym typeface="Calibri"/>
                        </a:rPr>
                        <a:t>Score ASA, immunodépression, antico curatifs</a:t>
                      </a:r>
                      <a:endParaRPr>
                        <a:latin typeface="Calibri"/>
                        <a:ea typeface="Calibri"/>
                        <a:cs typeface="Calibri"/>
                        <a:sym typeface="Calibri"/>
                      </a:endParaRPr>
                    </a:p>
                    <a:p>
                      <a:pPr marL="0" lvl="0" indent="0" algn="l" rtl="0">
                        <a:spcBef>
                          <a:spcPts val="0"/>
                        </a:spcBef>
                        <a:spcAft>
                          <a:spcPts val="0"/>
                        </a:spcAft>
                        <a:buNone/>
                      </a:pPr>
                      <a:r>
                        <a:rPr lang="fr">
                          <a:latin typeface="Calibri"/>
                          <a:ea typeface="Calibri"/>
                          <a:cs typeface="Calibri"/>
                          <a:sym typeface="Calibri"/>
                        </a:rPr>
                        <a:t>ATCD laparotomie</a:t>
                      </a:r>
                      <a:endParaRPr>
                        <a:latin typeface="Calibri"/>
                        <a:ea typeface="Calibri"/>
                        <a:cs typeface="Calibri"/>
                        <a:sym typeface="Calibri"/>
                      </a:endParaRPr>
                    </a:p>
                    <a:p>
                      <a:pPr marL="0" lvl="0" indent="0" algn="l" rtl="0">
                        <a:spcBef>
                          <a:spcPts val="0"/>
                        </a:spcBef>
                        <a:spcAft>
                          <a:spcPts val="0"/>
                        </a:spcAft>
                        <a:buNone/>
                      </a:pPr>
                      <a:r>
                        <a:rPr lang="fr">
                          <a:latin typeface="Calibri"/>
                          <a:ea typeface="Calibri"/>
                          <a:cs typeface="Calibri"/>
                          <a:sym typeface="Calibri"/>
                        </a:rPr>
                        <a:t>Stade de Hinchey</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4"/>
                  </a:ext>
                </a:extLst>
              </a:tr>
              <a:tr h="352100">
                <a:tc rowSpan="2">
                  <a:txBody>
                    <a:bodyPr/>
                    <a:lstStyle/>
                    <a:p>
                      <a:pPr marL="0" lvl="0" indent="0" algn="ctr" rtl="0">
                        <a:spcBef>
                          <a:spcPts val="0"/>
                        </a:spcBef>
                        <a:spcAft>
                          <a:spcPts val="0"/>
                        </a:spcAft>
                        <a:buNone/>
                      </a:pPr>
                      <a:r>
                        <a:rPr lang="fr" b="1">
                          <a:latin typeface="Calibri"/>
                          <a:ea typeface="Calibri"/>
                          <a:cs typeface="Calibri"/>
                          <a:sym typeface="Calibri"/>
                        </a:rPr>
                        <a:t>Comparaison  appariées</a:t>
                      </a:r>
                      <a:endParaRPr b="1">
                        <a:latin typeface="Calibri"/>
                        <a:ea typeface="Calibri"/>
                        <a:cs typeface="Calibri"/>
                        <a:sym typeface="Calibri"/>
                      </a:endParaRPr>
                    </a:p>
                  </a:txBody>
                  <a:tcPr marL="91425" marR="91425" marT="18000" marB="18000" anchor="ctr">
                    <a:solidFill>
                      <a:srgbClr val="B4A7D6"/>
                    </a:solidFill>
                  </a:tcPr>
                </a:tc>
                <a:tc>
                  <a:txBody>
                    <a:bodyPr/>
                    <a:lstStyle/>
                    <a:p>
                      <a:pPr marL="0" lvl="0" indent="0" algn="l" rtl="0">
                        <a:spcBef>
                          <a:spcPts val="0"/>
                        </a:spcBef>
                        <a:spcAft>
                          <a:spcPts val="0"/>
                        </a:spcAft>
                        <a:buNone/>
                      </a:pPr>
                      <a:r>
                        <a:rPr lang="fr">
                          <a:latin typeface="Calibri"/>
                          <a:ea typeface="Calibri"/>
                          <a:cs typeface="Calibri"/>
                          <a:sym typeface="Calibri"/>
                        </a:rPr>
                        <a:t>Rangs signés de Wilcoxon </a:t>
                      </a:r>
                      <a:endParaRPr>
                        <a:latin typeface="Calibri"/>
                        <a:ea typeface="Calibri"/>
                        <a:cs typeface="Calibri"/>
                        <a:sym typeface="Calibri"/>
                      </a:endParaRPr>
                    </a:p>
                  </a:txBody>
                  <a:tcPr marL="91425" marR="91425" marT="18000" marB="18000">
                    <a:solidFill>
                      <a:srgbClr val="D9D2E9"/>
                    </a:solidFill>
                  </a:tcPr>
                </a:tc>
                <a:tc>
                  <a:txBody>
                    <a:bodyPr/>
                    <a:lstStyle/>
                    <a:p>
                      <a:pPr marL="0" lvl="0" indent="0" algn="l" rtl="0">
                        <a:spcBef>
                          <a:spcPts val="0"/>
                        </a:spcBef>
                        <a:spcAft>
                          <a:spcPts val="0"/>
                        </a:spcAft>
                        <a:buNone/>
                      </a:pPr>
                      <a:r>
                        <a:rPr lang="fr">
                          <a:latin typeface="Calibri"/>
                          <a:ea typeface="Calibri"/>
                          <a:cs typeface="Calibri"/>
                          <a:sym typeface="Calibri"/>
                        </a:rPr>
                        <a:t>Variables quantitatives post-appariement</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5"/>
                  </a:ext>
                </a:extLst>
              </a:tr>
              <a:tr h="246800">
                <a:tc vMerge="1">
                  <a:txBody>
                    <a:bodyPr/>
                    <a:lstStyle/>
                    <a:p>
                      <a:endParaRPr lang="en-FR"/>
                    </a:p>
                  </a:txBody>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McNemar</a:t>
                      </a:r>
                      <a:endParaRPr>
                        <a:latin typeface="Calibri"/>
                        <a:ea typeface="Calibri"/>
                        <a:cs typeface="Calibri"/>
                        <a:sym typeface="Calibri"/>
                      </a:endParaRPr>
                    </a:p>
                  </a:txBody>
                  <a:tcPr marL="91425" marR="91425" marT="18000" marB="18000">
                    <a:solidFill>
                      <a:srgbClr val="D9D2E9"/>
                    </a:solidFill>
                  </a:tcPr>
                </a:tc>
                <a:tc>
                  <a:txBody>
                    <a:bodyPr/>
                    <a:lstStyle/>
                    <a:p>
                      <a:pPr marL="0" lvl="0" indent="0" algn="l" rtl="0">
                        <a:spcBef>
                          <a:spcPts val="0"/>
                        </a:spcBef>
                        <a:spcAft>
                          <a:spcPts val="0"/>
                        </a:spcAft>
                        <a:buNone/>
                      </a:pPr>
                      <a:r>
                        <a:rPr lang="fr">
                          <a:latin typeface="Calibri"/>
                          <a:ea typeface="Calibri"/>
                          <a:cs typeface="Calibri"/>
                          <a:sym typeface="Calibri"/>
                        </a:rPr>
                        <a:t>Variables qualitatives binaires appariées</a:t>
                      </a:r>
                      <a:endParaRPr>
                        <a:latin typeface="Calibri"/>
                        <a:ea typeface="Calibri"/>
                        <a:cs typeface="Calibri"/>
                        <a:sym typeface="Calibri"/>
                      </a:endParaRPr>
                    </a:p>
                  </a:txBody>
                  <a:tcPr marL="91425" marR="91425" marT="18000" marB="18000"/>
                </a:tc>
                <a:extLst>
                  <a:ext uri="{0D108BD9-81ED-4DB2-BD59-A6C34878D82A}">
                    <a16:rowId xmlns:a16="http://schemas.microsoft.com/office/drawing/2014/main" val="10006"/>
                  </a:ext>
                </a:extLst>
              </a:tr>
              <a:tr h="328025">
                <a:tc rowSpan="3">
                  <a:txBody>
                    <a:bodyPr/>
                    <a:lstStyle/>
                    <a:p>
                      <a:pPr marL="0" lvl="0" indent="0" algn="ctr" rtl="0">
                        <a:spcBef>
                          <a:spcPts val="0"/>
                        </a:spcBef>
                        <a:spcAft>
                          <a:spcPts val="0"/>
                        </a:spcAft>
                        <a:buNone/>
                      </a:pPr>
                      <a:r>
                        <a:rPr lang="fr" b="1">
                          <a:latin typeface="Calibri"/>
                          <a:ea typeface="Calibri"/>
                          <a:cs typeface="Calibri"/>
                          <a:sym typeface="Calibri"/>
                        </a:rPr>
                        <a:t>Survie</a:t>
                      </a:r>
                      <a:endParaRPr b="1">
                        <a:latin typeface="Calibri"/>
                        <a:ea typeface="Calibri"/>
                        <a:cs typeface="Calibri"/>
                        <a:sym typeface="Calibri"/>
                      </a:endParaRPr>
                    </a:p>
                  </a:txBody>
                  <a:tcPr marL="91425" marR="91425" marT="18000" marB="18000" anchor="ctr">
                    <a:solidFill>
                      <a:srgbClr val="9FC5E8"/>
                    </a:solidFill>
                  </a:tcPr>
                </a:tc>
                <a:tc>
                  <a:txBody>
                    <a:bodyPr/>
                    <a:lstStyle/>
                    <a:p>
                      <a:pPr marL="0" lvl="0" indent="0" algn="l" rtl="0">
                        <a:spcBef>
                          <a:spcPts val="0"/>
                        </a:spcBef>
                        <a:spcAft>
                          <a:spcPts val="0"/>
                        </a:spcAft>
                        <a:buNone/>
                      </a:pPr>
                      <a:r>
                        <a:rPr lang="fr">
                          <a:latin typeface="Calibri"/>
                          <a:ea typeface="Calibri"/>
                          <a:cs typeface="Calibri"/>
                          <a:sym typeface="Calibri"/>
                        </a:rPr>
                        <a:t>Log rank stratifié par paires</a:t>
                      </a:r>
                      <a:endParaRPr>
                        <a:latin typeface="Calibri"/>
                        <a:ea typeface="Calibri"/>
                        <a:cs typeface="Calibri"/>
                        <a:sym typeface="Calibri"/>
                      </a:endParaRPr>
                    </a:p>
                  </a:txBody>
                  <a:tcPr marL="91425" marR="91425" marT="18000" marB="18000">
                    <a:solidFill>
                      <a:srgbClr val="CFE2F3"/>
                    </a:solidFill>
                  </a:tcPr>
                </a:tc>
                <a:tc>
                  <a:txBody>
                    <a:bodyPr/>
                    <a:lstStyle/>
                    <a:p>
                      <a:pPr marL="0" lvl="0" indent="0" algn="l" rtl="0">
                        <a:spcBef>
                          <a:spcPts val="0"/>
                        </a:spcBef>
                        <a:spcAft>
                          <a:spcPts val="0"/>
                        </a:spcAft>
                        <a:buNone/>
                      </a:pPr>
                      <a:endParaRPr/>
                    </a:p>
                  </a:txBody>
                  <a:tcPr marL="91425" marR="91425" marT="18000" marB="180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4125">
                <a:tc vMerge="1">
                  <a:txBody>
                    <a:bodyPr/>
                    <a:lstStyle/>
                    <a:p>
                      <a:endParaRPr lang="en-FR"/>
                    </a:p>
                  </a:txBody>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Cox robuste + pooling Rubin</a:t>
                      </a:r>
                      <a:endParaRPr>
                        <a:latin typeface="Calibri"/>
                        <a:ea typeface="Calibri"/>
                        <a:cs typeface="Calibri"/>
                        <a:sym typeface="Calibri"/>
                      </a:endParaRPr>
                    </a:p>
                  </a:txBody>
                  <a:tcPr marL="91425" marR="91425" marT="18000" marB="18000">
                    <a:lnR w="9525" cap="flat" cmpd="sng">
                      <a:solidFill>
                        <a:srgbClr val="9E9E9E"/>
                      </a:solidFill>
                      <a:prstDash val="solid"/>
                      <a:round/>
                      <a:headEnd type="none" w="sm" len="sm"/>
                      <a:tailEnd type="none" w="sm" len="sm"/>
                    </a:lnR>
                    <a:solidFill>
                      <a:srgbClr val="CFE2F3"/>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Modèle avec cluster sur paires, résultats poolés selon Rubin</a:t>
                      </a:r>
                      <a:endParaRPr>
                        <a:latin typeface="Calibri"/>
                        <a:ea typeface="Calibri"/>
                        <a:cs typeface="Calibri"/>
                        <a:sym typeface="Calibri"/>
                      </a:endParaRPr>
                    </a:p>
                  </a:txBody>
                  <a:tcPr marL="91425" marR="91425"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5475">
                <a:tc vMerge="1">
                  <a:txBody>
                    <a:bodyPr/>
                    <a:lstStyle/>
                    <a:p>
                      <a:endParaRPr lang="en-FR"/>
                    </a:p>
                  </a:txBody>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Cox stratifié sur les paires</a:t>
                      </a:r>
                      <a:endParaRPr>
                        <a:latin typeface="Calibri"/>
                        <a:ea typeface="Calibri"/>
                        <a:cs typeface="Calibri"/>
                        <a:sym typeface="Calibri"/>
                      </a:endParaRPr>
                    </a:p>
                  </a:txBody>
                  <a:tcPr marL="91425" marR="91425" marT="18000" marB="18000">
                    <a:lnR w="9525" cap="flat" cmpd="sng">
                      <a:solidFill>
                        <a:srgbClr val="9E9E9E"/>
                      </a:solidFill>
                      <a:prstDash val="solid"/>
                      <a:round/>
                      <a:headEnd type="none" w="sm" len="sm"/>
                      <a:tailEnd type="none" w="sm" len="sm"/>
                    </a:lnR>
                    <a:solidFill>
                      <a:srgbClr val="CFE2F3"/>
                    </a:solidFill>
                  </a:tcPr>
                </a:tc>
                <a:tc>
                  <a:txBody>
                    <a:bodyPr/>
                    <a:lstStyle/>
                    <a:p>
                      <a:pPr marL="0" lvl="0" indent="0" algn="l" rtl="0">
                        <a:spcBef>
                          <a:spcPts val="0"/>
                        </a:spcBef>
                        <a:spcAft>
                          <a:spcPts val="0"/>
                        </a:spcAft>
                        <a:buNone/>
                      </a:pPr>
                      <a:r>
                        <a:rPr lang="fr">
                          <a:latin typeface="Calibri"/>
                          <a:ea typeface="Calibri"/>
                          <a:cs typeface="Calibri"/>
                          <a:sym typeface="Calibri"/>
                        </a:rPr>
                        <a:t>Strate = paire appariée, comparaison stricte intra-paire</a:t>
                      </a:r>
                      <a:endParaRPr>
                        <a:latin typeface="Calibri"/>
                        <a:ea typeface="Calibri"/>
                        <a:cs typeface="Calibri"/>
                        <a:sym typeface="Calibri"/>
                      </a:endParaRPr>
                    </a:p>
                  </a:txBody>
                  <a:tcPr marL="91425" marR="91425"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graphicFrame>
        <p:nvGraphicFramePr>
          <p:cNvPr id="753" name="Google Shape;753;p55"/>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754" name="Google Shape;754;p55"/>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755" name="Google Shape;755;p55"/>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a:t>
            </a:r>
            <a:endParaRPr sz="1800" b="1">
              <a:solidFill>
                <a:schemeClr val="dk1"/>
              </a:solidFill>
              <a:latin typeface="Calibri"/>
              <a:ea typeface="Calibri"/>
              <a:cs typeface="Calibri"/>
              <a:sym typeface="Calibri"/>
            </a:endParaRPr>
          </a:p>
        </p:txBody>
      </p:sp>
      <p:sp>
        <p:nvSpPr>
          <p:cNvPr id="756" name="Google Shape;756;p55"/>
          <p:cNvSpPr txBox="1"/>
          <p:nvPr/>
        </p:nvSpPr>
        <p:spPr>
          <a:xfrm>
            <a:off x="837025" y="1310125"/>
            <a:ext cx="698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757" name="Google Shape;757;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29</a:t>
            </a:fld>
            <a:endParaRPr/>
          </a:p>
        </p:txBody>
      </p:sp>
      <p:sp>
        <p:nvSpPr>
          <p:cNvPr id="758" name="Google Shape;758;p55"/>
          <p:cNvSpPr/>
          <p:nvPr/>
        </p:nvSpPr>
        <p:spPr>
          <a:xfrm>
            <a:off x="6149300" y="2405275"/>
            <a:ext cx="4050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9" name="Google Shape;759;p55"/>
          <p:cNvSpPr/>
          <p:nvPr/>
        </p:nvSpPr>
        <p:spPr>
          <a:xfrm>
            <a:off x="6554300" y="1568226"/>
            <a:ext cx="4431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0" name="Google Shape;760;p55"/>
          <p:cNvSpPr/>
          <p:nvPr/>
        </p:nvSpPr>
        <p:spPr>
          <a:xfrm>
            <a:off x="6574275" y="193074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61" name="Google Shape;761;p55"/>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762" name="Google Shape;762;p55"/>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763" name="Google Shape;763;p55"/>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764" name="Google Shape;764;p55"/>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765" name="Google Shape;765;p55"/>
          <p:cNvSpPr txBox="1"/>
          <p:nvPr/>
        </p:nvSpPr>
        <p:spPr>
          <a:xfrm>
            <a:off x="3086125" y="30458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766" name="Google Shape;766;p55"/>
          <p:cNvSpPr txBox="1"/>
          <p:nvPr/>
        </p:nvSpPr>
        <p:spPr>
          <a:xfrm>
            <a:off x="3086125" y="33002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nvGrpSpPr>
          <p:cNvPr id="767" name="Google Shape;767;p55"/>
          <p:cNvGrpSpPr/>
          <p:nvPr/>
        </p:nvGrpSpPr>
        <p:grpSpPr>
          <a:xfrm>
            <a:off x="0" y="1568225"/>
            <a:ext cx="8045450" cy="3589001"/>
            <a:chOff x="226475" y="1554500"/>
            <a:chExt cx="8045450" cy="3589001"/>
          </a:xfrm>
        </p:grpSpPr>
        <p:grpSp>
          <p:nvGrpSpPr>
            <p:cNvPr id="768" name="Google Shape;768;p55"/>
            <p:cNvGrpSpPr/>
            <p:nvPr/>
          </p:nvGrpSpPr>
          <p:grpSpPr>
            <a:xfrm>
              <a:off x="226475" y="1554500"/>
              <a:ext cx="6847150" cy="3288737"/>
              <a:chOff x="226475" y="1554500"/>
              <a:chExt cx="6847150" cy="3288737"/>
            </a:xfrm>
          </p:grpSpPr>
          <p:grpSp>
            <p:nvGrpSpPr>
              <p:cNvPr id="769" name="Google Shape;769;p55"/>
              <p:cNvGrpSpPr/>
              <p:nvPr/>
            </p:nvGrpSpPr>
            <p:grpSpPr>
              <a:xfrm>
                <a:off x="785750" y="1554500"/>
                <a:ext cx="6287875" cy="2365250"/>
                <a:chOff x="785750" y="1554500"/>
                <a:chExt cx="6287875" cy="2365250"/>
              </a:xfrm>
            </p:grpSpPr>
            <p:pic>
              <p:nvPicPr>
                <p:cNvPr id="770" name="Google Shape;770;p55"/>
                <p:cNvPicPr preferRelativeResize="0"/>
                <p:nvPr/>
              </p:nvPicPr>
              <p:blipFill rotWithShape="1">
                <a:blip r:embed="rId5">
                  <a:alphaModFix/>
                </a:blip>
                <a:srcRect l="11260" t="8164" b="31313"/>
                <a:stretch/>
              </p:blipFill>
              <p:spPr>
                <a:xfrm>
                  <a:off x="785750" y="1554500"/>
                  <a:ext cx="6159427" cy="2365250"/>
                </a:xfrm>
                <a:prstGeom prst="rect">
                  <a:avLst/>
                </a:prstGeom>
                <a:noFill/>
                <a:ln>
                  <a:noFill/>
                </a:ln>
              </p:spPr>
            </p:pic>
            <p:sp>
              <p:nvSpPr>
                <p:cNvPr id="771" name="Google Shape;771;p55"/>
                <p:cNvSpPr/>
                <p:nvPr/>
              </p:nvSpPr>
              <p:spPr>
                <a:xfrm>
                  <a:off x="6236525" y="1554500"/>
                  <a:ext cx="523500" cy="8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2" name="Google Shape;772;p55"/>
                <p:cNvSpPr/>
                <p:nvPr/>
              </p:nvSpPr>
              <p:spPr>
                <a:xfrm>
                  <a:off x="6236525" y="2050454"/>
                  <a:ext cx="443100" cy="1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3" name="Google Shape;773;p55"/>
                <p:cNvPicPr preferRelativeResize="0"/>
                <p:nvPr/>
              </p:nvPicPr>
              <p:blipFill rotWithShape="1">
                <a:blip r:embed="rId6">
                  <a:alphaModFix/>
                </a:blip>
                <a:srcRect b="7484"/>
                <a:stretch/>
              </p:blipFill>
              <p:spPr>
                <a:xfrm>
                  <a:off x="6613775" y="2156775"/>
                  <a:ext cx="424725" cy="130975"/>
                </a:xfrm>
                <a:prstGeom prst="rect">
                  <a:avLst/>
                </a:prstGeom>
                <a:noFill/>
                <a:ln>
                  <a:noFill/>
                </a:ln>
              </p:spPr>
            </p:pic>
            <p:sp>
              <p:nvSpPr>
                <p:cNvPr id="774" name="Google Shape;774;p55"/>
                <p:cNvSpPr/>
                <p:nvPr/>
              </p:nvSpPr>
              <p:spPr>
                <a:xfrm>
                  <a:off x="6166625" y="1753999"/>
                  <a:ext cx="523500" cy="11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5" name="Google Shape;775;p55"/>
                <p:cNvPicPr preferRelativeResize="0"/>
                <p:nvPr/>
              </p:nvPicPr>
              <p:blipFill>
                <a:blip r:embed="rId7">
                  <a:alphaModFix/>
                </a:blip>
                <a:stretch>
                  <a:fillRect/>
                </a:stretch>
              </p:blipFill>
              <p:spPr>
                <a:xfrm>
                  <a:off x="6598450" y="1592537"/>
                  <a:ext cx="475175" cy="176875"/>
                </a:xfrm>
                <a:prstGeom prst="rect">
                  <a:avLst/>
                </a:prstGeom>
                <a:noFill/>
                <a:ln>
                  <a:noFill/>
                </a:ln>
              </p:spPr>
            </p:pic>
            <p:pic>
              <p:nvPicPr>
                <p:cNvPr id="776" name="Google Shape;776;p55"/>
                <p:cNvPicPr preferRelativeResize="0"/>
                <p:nvPr/>
              </p:nvPicPr>
              <p:blipFill rotWithShape="1">
                <a:blip r:embed="rId8">
                  <a:alphaModFix/>
                </a:blip>
                <a:srcRect b="11134"/>
                <a:stretch/>
              </p:blipFill>
              <p:spPr>
                <a:xfrm>
                  <a:off x="6623675" y="1873700"/>
                  <a:ext cx="404925" cy="126325"/>
                </a:xfrm>
                <a:prstGeom prst="rect">
                  <a:avLst/>
                </a:prstGeom>
                <a:noFill/>
                <a:ln>
                  <a:noFill/>
                </a:ln>
              </p:spPr>
            </p:pic>
          </p:grpSp>
          <p:sp>
            <p:nvSpPr>
              <p:cNvPr id="777" name="Google Shape;777;p55"/>
              <p:cNvSpPr/>
              <p:nvPr/>
            </p:nvSpPr>
            <p:spPr>
              <a:xfrm flipH="1">
                <a:off x="226475" y="469520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8" name="Google Shape;778;p55"/>
              <p:cNvPicPr preferRelativeResize="0"/>
              <p:nvPr/>
            </p:nvPicPr>
            <p:blipFill rotWithShape="1">
              <a:blip r:embed="rId4">
                <a:alphaModFix/>
              </a:blip>
              <a:srcRect l="75077" r="18124"/>
              <a:stretch/>
            </p:blipFill>
            <p:spPr>
              <a:xfrm>
                <a:off x="655350" y="4657263"/>
                <a:ext cx="271026" cy="185975"/>
              </a:xfrm>
              <a:prstGeom prst="rect">
                <a:avLst/>
              </a:prstGeom>
              <a:noFill/>
              <a:ln>
                <a:noFill/>
              </a:ln>
            </p:spPr>
          </p:pic>
          <p:sp>
            <p:nvSpPr>
              <p:cNvPr id="779" name="Google Shape;779;p55"/>
              <p:cNvSpPr/>
              <p:nvPr/>
            </p:nvSpPr>
            <p:spPr>
              <a:xfrm flipH="1">
                <a:off x="226475" y="4510575"/>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0" name="Google Shape;780;p55"/>
              <p:cNvSpPr/>
              <p:nvPr/>
            </p:nvSpPr>
            <p:spPr>
              <a:xfrm flipH="1">
                <a:off x="226475" y="4325950"/>
                <a:ext cx="699900" cy="11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81" name="Google Shape;781;p55"/>
              <p:cNvPicPr preferRelativeResize="0"/>
              <p:nvPr/>
            </p:nvPicPr>
            <p:blipFill rotWithShape="1">
              <a:blip r:embed="rId4">
                <a:alphaModFix/>
              </a:blip>
              <a:srcRect l="41255" r="51681"/>
              <a:stretch/>
            </p:blipFill>
            <p:spPr>
              <a:xfrm>
                <a:off x="650075" y="4500450"/>
                <a:ext cx="281574" cy="185950"/>
              </a:xfrm>
              <a:prstGeom prst="rect">
                <a:avLst/>
              </a:prstGeom>
              <a:noFill/>
              <a:ln>
                <a:noFill/>
              </a:ln>
            </p:spPr>
          </p:pic>
          <p:pic>
            <p:nvPicPr>
              <p:cNvPr id="782" name="Google Shape;782;p55"/>
              <p:cNvPicPr preferRelativeResize="0"/>
              <p:nvPr/>
            </p:nvPicPr>
            <p:blipFill rotWithShape="1">
              <a:blip r:embed="rId4">
                <a:alphaModFix/>
              </a:blip>
              <a:srcRect r="93502"/>
              <a:stretch/>
            </p:blipFill>
            <p:spPr>
              <a:xfrm>
                <a:off x="661325" y="4325950"/>
                <a:ext cx="259068" cy="185950"/>
              </a:xfrm>
              <a:prstGeom prst="rect">
                <a:avLst/>
              </a:prstGeom>
              <a:noFill/>
              <a:ln>
                <a:noFill/>
              </a:ln>
            </p:spPr>
          </p:pic>
        </p:grpSp>
        <p:grpSp>
          <p:nvGrpSpPr>
            <p:cNvPr id="783" name="Google Shape;783;p55"/>
            <p:cNvGrpSpPr/>
            <p:nvPr/>
          </p:nvGrpSpPr>
          <p:grpSpPr>
            <a:xfrm>
              <a:off x="2933125" y="2909500"/>
              <a:ext cx="5338800" cy="928000"/>
              <a:chOff x="2780725" y="2757100"/>
              <a:chExt cx="5338800" cy="928000"/>
            </a:xfrm>
          </p:grpSpPr>
          <p:pic>
            <p:nvPicPr>
              <p:cNvPr id="784" name="Google Shape;784;p55"/>
              <p:cNvPicPr preferRelativeResize="0"/>
              <p:nvPr/>
            </p:nvPicPr>
            <p:blipFill rotWithShape="1">
              <a:blip r:embed="rId4">
                <a:alphaModFix/>
              </a:blip>
              <a:srcRect r="93502"/>
              <a:stretch/>
            </p:blipFill>
            <p:spPr>
              <a:xfrm>
                <a:off x="2780725" y="3352825"/>
                <a:ext cx="381591" cy="273900"/>
              </a:xfrm>
              <a:prstGeom prst="rect">
                <a:avLst/>
              </a:prstGeom>
              <a:noFill/>
              <a:ln>
                <a:noFill/>
              </a:ln>
            </p:spPr>
          </p:pic>
          <p:pic>
            <p:nvPicPr>
              <p:cNvPr id="785" name="Google Shape;785;p55"/>
              <p:cNvPicPr preferRelativeResize="0"/>
              <p:nvPr/>
            </p:nvPicPr>
            <p:blipFill rotWithShape="1">
              <a:blip r:embed="rId4">
                <a:alphaModFix/>
              </a:blip>
              <a:srcRect l="41255" r="51681"/>
              <a:stretch/>
            </p:blipFill>
            <p:spPr>
              <a:xfrm>
                <a:off x="2780725" y="3100800"/>
                <a:ext cx="381600" cy="252026"/>
              </a:xfrm>
              <a:prstGeom prst="rect">
                <a:avLst/>
              </a:prstGeom>
              <a:noFill/>
              <a:ln>
                <a:noFill/>
              </a:ln>
            </p:spPr>
          </p:pic>
          <p:pic>
            <p:nvPicPr>
              <p:cNvPr id="786" name="Google Shape;786;p55"/>
              <p:cNvPicPr preferRelativeResize="0"/>
              <p:nvPr/>
            </p:nvPicPr>
            <p:blipFill rotWithShape="1">
              <a:blip r:embed="rId4">
                <a:alphaModFix/>
              </a:blip>
              <a:srcRect l="75077" r="18124"/>
              <a:stretch/>
            </p:blipFill>
            <p:spPr>
              <a:xfrm>
                <a:off x="2780725" y="2813800"/>
                <a:ext cx="381600" cy="261849"/>
              </a:xfrm>
              <a:prstGeom prst="rect">
                <a:avLst/>
              </a:prstGeom>
              <a:noFill/>
              <a:ln>
                <a:noFill/>
              </a:ln>
            </p:spPr>
          </p:pic>
          <p:sp>
            <p:nvSpPr>
              <p:cNvPr id="787" name="Google Shape;787;p55"/>
              <p:cNvSpPr txBox="1"/>
              <p:nvPr/>
            </p:nvSpPr>
            <p:spPr>
              <a:xfrm>
                <a:off x="3086125" y="27571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Résection anastomose protégée par laparotomie</a:t>
                </a:r>
                <a:endParaRPr sz="1300">
                  <a:latin typeface="Calibri"/>
                  <a:ea typeface="Calibri"/>
                  <a:cs typeface="Calibri"/>
                  <a:sym typeface="Calibri"/>
                </a:endParaRPr>
              </a:p>
            </p:txBody>
          </p:sp>
          <p:sp>
            <p:nvSpPr>
              <p:cNvPr id="788" name="Google Shape;788;p55"/>
              <p:cNvSpPr txBox="1"/>
              <p:nvPr/>
            </p:nvSpPr>
            <p:spPr>
              <a:xfrm>
                <a:off x="3086125" y="3045800"/>
                <a:ext cx="50334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converti</a:t>
                </a:r>
                <a:endParaRPr sz="1300">
                  <a:latin typeface="Calibri"/>
                  <a:ea typeface="Calibri"/>
                  <a:cs typeface="Calibri"/>
                  <a:sym typeface="Calibri"/>
                </a:endParaRPr>
              </a:p>
            </p:txBody>
          </p:sp>
          <p:sp>
            <p:nvSpPr>
              <p:cNvPr id="789" name="Google Shape;789;p55"/>
              <p:cNvSpPr txBox="1"/>
              <p:nvPr/>
            </p:nvSpPr>
            <p:spPr>
              <a:xfrm>
                <a:off x="3086125" y="3300200"/>
                <a:ext cx="503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latin typeface="Calibri"/>
                    <a:ea typeface="Calibri"/>
                    <a:cs typeface="Calibri"/>
                    <a:sym typeface="Calibri"/>
                  </a:rPr>
                  <a:t>Hartmann coelio non converti</a:t>
                </a:r>
                <a:endParaRPr sz="1300">
                  <a:latin typeface="Calibri"/>
                  <a:ea typeface="Calibri"/>
                  <a:cs typeface="Calibri"/>
                  <a:sym typeface="Calibri"/>
                </a:endParaRPr>
              </a:p>
            </p:txBody>
          </p:sp>
        </p:grpSp>
        <p:pic>
          <p:nvPicPr>
            <p:cNvPr id="790" name="Google Shape;790;p55"/>
            <p:cNvPicPr preferRelativeResize="0"/>
            <p:nvPr/>
          </p:nvPicPr>
          <p:blipFill rotWithShape="1">
            <a:blip r:embed="rId5">
              <a:alphaModFix/>
            </a:blip>
            <a:srcRect t="8164" r="97031"/>
            <a:stretch/>
          </p:blipFill>
          <p:spPr>
            <a:xfrm>
              <a:off x="406500" y="1554500"/>
              <a:ext cx="206049" cy="3589001"/>
            </a:xfrm>
            <a:prstGeom prst="rect">
              <a:avLst/>
            </a:prstGeom>
            <a:noFill/>
            <a:ln>
              <a:noFill/>
            </a:ln>
          </p:spPr>
        </p:pic>
      </p:grpSp>
      <p:graphicFrame>
        <p:nvGraphicFramePr>
          <p:cNvPr id="791" name="Google Shape;791;p55"/>
          <p:cNvGraphicFramePr/>
          <p:nvPr/>
        </p:nvGraphicFramePr>
        <p:xfrm>
          <a:off x="181850" y="3933475"/>
          <a:ext cx="3000000" cy="3000000"/>
        </p:xfrm>
        <a:graphic>
          <a:graphicData uri="http://schemas.openxmlformats.org/drawingml/2006/table">
            <a:tbl>
              <a:tblPr>
                <a:noFill/>
                <a:tableStyleId>{7428CF1E-1F11-4F8F-BE28-BC5DEEBC1AA6}</a:tableStyleId>
              </a:tblPr>
              <a:tblGrid>
                <a:gridCol w="2980475">
                  <a:extLst>
                    <a:ext uri="{9D8B030D-6E8A-4147-A177-3AD203B41FA5}">
                      <a16:colId xmlns:a16="http://schemas.microsoft.com/office/drawing/2014/main" val="20000"/>
                    </a:ext>
                  </a:extLst>
                </a:gridCol>
                <a:gridCol w="891250">
                  <a:extLst>
                    <a:ext uri="{9D8B030D-6E8A-4147-A177-3AD203B41FA5}">
                      <a16:colId xmlns:a16="http://schemas.microsoft.com/office/drawing/2014/main" val="20001"/>
                    </a:ext>
                  </a:extLst>
                </a:gridCol>
                <a:gridCol w="2500725">
                  <a:extLst>
                    <a:ext uri="{9D8B030D-6E8A-4147-A177-3AD203B41FA5}">
                      <a16:colId xmlns:a16="http://schemas.microsoft.com/office/drawing/2014/main" val="20002"/>
                    </a:ext>
                  </a:extLst>
                </a:gridCol>
                <a:gridCol w="2480250">
                  <a:extLst>
                    <a:ext uri="{9D8B030D-6E8A-4147-A177-3AD203B41FA5}">
                      <a16:colId xmlns:a16="http://schemas.microsoft.com/office/drawing/2014/main" val="20003"/>
                    </a:ext>
                  </a:extLst>
                </a:gridCol>
              </a:tblGrid>
              <a:tr h="194650">
                <a:tc>
                  <a:txBody>
                    <a:bodyPr/>
                    <a:lstStyle/>
                    <a:p>
                      <a:pPr marL="0" lvl="0" indent="0" algn="l" rtl="0">
                        <a:spcBef>
                          <a:spcPts val="0"/>
                        </a:spcBef>
                        <a:spcAft>
                          <a:spcPts val="0"/>
                        </a:spcAft>
                        <a:buNone/>
                      </a:pP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 b="1">
                          <a:latin typeface="Calibri"/>
                          <a:ea typeface="Calibri"/>
                          <a:cs typeface="Calibri"/>
                          <a:sym typeface="Calibri"/>
                        </a:rPr>
                        <a:t>Log rank</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b="1">
                          <a:latin typeface="Calibri"/>
                          <a:ea typeface="Calibri"/>
                          <a:cs typeface="Calibri"/>
                          <a:sym typeface="Calibri"/>
                        </a:rPr>
                        <a:t>Cox (cluster)</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sz="1300" b="1">
                          <a:latin typeface="Calibri"/>
                          <a:ea typeface="Calibri"/>
                          <a:cs typeface="Calibri"/>
                          <a:sym typeface="Calibri"/>
                        </a:rPr>
                        <a:t>Interprétation : survie sans stomie</a:t>
                      </a:r>
                      <a:endParaRPr sz="1300"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194650">
                <a:tc>
                  <a:txBody>
                    <a:bodyPr/>
                    <a:lstStyle/>
                    <a:p>
                      <a:pPr marL="0" lvl="0" indent="0" algn="l" rtl="0">
                        <a:spcBef>
                          <a:spcPts val="0"/>
                        </a:spcBef>
                        <a:spcAft>
                          <a:spcPts val="0"/>
                        </a:spcAft>
                        <a:buNone/>
                      </a:pPr>
                      <a:r>
                        <a:rPr lang="fr" b="1">
                          <a:highlight>
                            <a:srgbClr val="B6D7A8"/>
                          </a:highlight>
                          <a:latin typeface="Calibri"/>
                          <a:ea typeface="Calibri"/>
                          <a:cs typeface="Calibri"/>
                          <a:sym typeface="Calibri"/>
                        </a:rPr>
                        <a:t>Hartmann converti</a:t>
                      </a:r>
                      <a:r>
                        <a:rPr lang="fr" b="1">
                          <a:latin typeface="Calibri"/>
                          <a:ea typeface="Calibri"/>
                          <a:cs typeface="Calibri"/>
                          <a:sym typeface="Calibri"/>
                        </a:rPr>
                        <a:t> vs </a:t>
                      </a:r>
                      <a:r>
                        <a:rPr lang="fr" b="1">
                          <a:highlight>
                            <a:srgbClr val="C9DAF8"/>
                          </a:highlight>
                          <a:latin typeface="Calibri"/>
                          <a:ea typeface="Calibri"/>
                          <a:cs typeface="Calibri"/>
                          <a:sym typeface="Calibri"/>
                        </a:rPr>
                        <a:t>RA protégée</a:t>
                      </a:r>
                      <a:endParaRPr b="1">
                        <a:highlight>
                          <a:srgbClr val="C9DAF8"/>
                        </a:highlight>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p = 0.02</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HR = 1.59 [1.12-2.27] (p = 0.01)</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Meilleure pour RA protégée </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6975">
                <a:tc>
                  <a:txBody>
                    <a:bodyPr/>
                    <a:lstStyle/>
                    <a:p>
                      <a:pPr marL="0" lvl="0" indent="0" algn="l" rtl="0">
                        <a:spcBef>
                          <a:spcPts val="0"/>
                        </a:spcBef>
                        <a:spcAft>
                          <a:spcPts val="0"/>
                        </a:spcAft>
                        <a:buNone/>
                      </a:pPr>
                      <a:r>
                        <a:rPr lang="fr" b="1">
                          <a:highlight>
                            <a:srgbClr val="F4CCCC"/>
                          </a:highlight>
                          <a:latin typeface="Calibri"/>
                          <a:ea typeface="Calibri"/>
                          <a:cs typeface="Calibri"/>
                          <a:sym typeface="Calibri"/>
                        </a:rPr>
                        <a:t>Hartmann non converti</a:t>
                      </a:r>
                      <a:r>
                        <a:rPr lang="fr" b="1">
                          <a:latin typeface="Calibri"/>
                          <a:ea typeface="Calibri"/>
                          <a:cs typeface="Calibri"/>
                          <a:sym typeface="Calibri"/>
                        </a:rPr>
                        <a:t> vs </a:t>
                      </a:r>
                      <a:r>
                        <a:rPr lang="fr" b="1">
                          <a:highlight>
                            <a:srgbClr val="C9DAF8"/>
                          </a:highlight>
                          <a:latin typeface="Calibri"/>
                          <a:ea typeface="Calibri"/>
                          <a:cs typeface="Calibri"/>
                          <a:sym typeface="Calibri"/>
                        </a:rPr>
                        <a:t>RA protégée</a:t>
                      </a:r>
                      <a:endParaRPr b="1">
                        <a:highlight>
                          <a:srgbClr val="C9DAF8"/>
                        </a:highlight>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p &lt; 0.001</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HR = 2.09 [1.44-3.01] (p &lt; 0.001)</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b="1">
                          <a:latin typeface="Calibri"/>
                          <a:ea typeface="Calibri"/>
                          <a:cs typeface="Calibri"/>
                          <a:sym typeface="Calibri"/>
                        </a:rPr>
                        <a:t>Meilleure pour RA protégée</a:t>
                      </a:r>
                      <a:endParaRPr b="1">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94650">
                <a:tc>
                  <a:txBody>
                    <a:bodyPr/>
                    <a:lstStyle/>
                    <a:p>
                      <a:pPr marL="0" lvl="0" indent="0" algn="l" rtl="0">
                        <a:spcBef>
                          <a:spcPts val="0"/>
                        </a:spcBef>
                        <a:spcAft>
                          <a:spcPts val="0"/>
                        </a:spcAft>
                        <a:buNone/>
                      </a:pPr>
                      <a:r>
                        <a:rPr lang="fr">
                          <a:latin typeface="Calibri"/>
                          <a:ea typeface="Calibri"/>
                          <a:cs typeface="Calibri"/>
                          <a:sym typeface="Calibri"/>
                        </a:rPr>
                        <a:t>Harmann converti vs non converti </a:t>
                      </a:r>
                      <a:endParaRPr>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a:latin typeface="Calibri"/>
                          <a:ea typeface="Calibri"/>
                          <a:cs typeface="Calibri"/>
                          <a:sym typeface="Calibri"/>
                        </a:rPr>
                        <a:t>p = 0.22</a:t>
                      </a:r>
                      <a:endParaRPr>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a:latin typeface="Calibri"/>
                          <a:ea typeface="Calibri"/>
                          <a:cs typeface="Calibri"/>
                          <a:sym typeface="Calibri"/>
                        </a:rPr>
                        <a:t>HR = 1.34 [0.85-2.13] (p = 0.21)</a:t>
                      </a:r>
                      <a:endParaRPr>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a:latin typeface="Calibri"/>
                          <a:ea typeface="Calibri"/>
                          <a:cs typeface="Calibri"/>
                          <a:sym typeface="Calibri"/>
                        </a:rPr>
                        <a:t>Pas de différence</a:t>
                      </a:r>
                      <a:endParaRPr>
                        <a:latin typeface="Calibri"/>
                        <a:ea typeface="Calibri"/>
                        <a:cs typeface="Calibri"/>
                        <a:sym typeface="Calibri"/>
                      </a:endParaRPr>
                    </a:p>
                  </a:txBody>
                  <a:tcPr marL="54000" marR="54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792" name="Google Shape;792;p55"/>
          <p:cNvGrpSpPr/>
          <p:nvPr/>
        </p:nvGrpSpPr>
        <p:grpSpPr>
          <a:xfrm>
            <a:off x="117725" y="1080063"/>
            <a:ext cx="8948348" cy="460651"/>
            <a:chOff x="247046" y="2477109"/>
            <a:chExt cx="3780300" cy="3273994"/>
          </a:xfrm>
        </p:grpSpPr>
        <p:sp>
          <p:nvSpPr>
            <p:cNvPr id="793" name="Google Shape;793;p55"/>
            <p:cNvSpPr/>
            <p:nvPr/>
          </p:nvSpPr>
          <p:spPr>
            <a:xfrm>
              <a:off x="247046" y="2553403"/>
              <a:ext cx="3780300" cy="3197700"/>
            </a:xfrm>
            <a:prstGeom prst="roundRect">
              <a:avLst>
                <a:gd name="adj" fmla="val 16667"/>
              </a:avLst>
            </a:prstGeom>
            <a:solidFill>
              <a:srgbClr val="D9EA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794" name="Google Shape;794;p55"/>
            <p:cNvSpPr txBox="1"/>
            <p:nvPr/>
          </p:nvSpPr>
          <p:spPr>
            <a:xfrm>
              <a:off x="300211" y="2477109"/>
              <a:ext cx="3561300" cy="3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400"/>
                <a:buFont typeface="Arial"/>
                <a:buNone/>
              </a:pPr>
              <a:r>
                <a:rPr lang="fr" sz="2000" b="1">
                  <a:solidFill>
                    <a:schemeClr val="dk1"/>
                  </a:solidFill>
                  <a:latin typeface="Calibri"/>
                  <a:ea typeface="Calibri"/>
                  <a:cs typeface="Calibri"/>
                  <a:sym typeface="Calibri"/>
                </a:rPr>
                <a:t>Un patient sur deux converti : impact sur le rétablissement de la continuité</a:t>
              </a:r>
              <a:endParaRPr sz="2000" b="1">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9"/>
          <p:cNvSpPr txBox="1"/>
          <p:nvPr/>
        </p:nvSpPr>
        <p:spPr>
          <a:xfrm>
            <a:off x="158750" y="987175"/>
            <a:ext cx="8909400" cy="4069800"/>
          </a:xfrm>
          <a:prstGeom prst="rect">
            <a:avLst/>
          </a:prstGeom>
          <a:noFill/>
          <a:ln>
            <a:noFill/>
          </a:ln>
        </p:spPr>
        <p:txBody>
          <a:bodyPr spcFirstLastPara="1" wrap="square" lIns="91425" tIns="91425" rIns="0" bIns="91425" anchor="t" anchorCtr="0">
            <a:normAutofit/>
          </a:bodyPr>
          <a:lstStyle/>
          <a:p>
            <a:pPr marL="0" lvl="0" indent="0" algn="l" rtl="0">
              <a:lnSpc>
                <a:spcPct val="100000"/>
              </a:lnSpc>
              <a:spcBef>
                <a:spcPts val="0"/>
              </a:spcBef>
              <a:spcAft>
                <a:spcPts val="0"/>
              </a:spcAft>
              <a:buNone/>
            </a:pPr>
            <a:r>
              <a:rPr lang="fr" sz="1800" b="1">
                <a:solidFill>
                  <a:schemeClr val="dk1"/>
                </a:solidFill>
                <a:latin typeface="Calibri"/>
                <a:ea typeface="Calibri"/>
                <a:cs typeface="Calibri"/>
                <a:sym typeface="Calibri"/>
              </a:rPr>
              <a:t>Coelioscopie : validée pour maladie diverticulaire hors péritonite : </a:t>
            </a:r>
            <a:endParaRPr sz="1800" b="1">
              <a:solidFill>
                <a:schemeClr val="dk1"/>
              </a:solidFill>
              <a:latin typeface="Calibri"/>
              <a:ea typeface="Calibri"/>
              <a:cs typeface="Calibri"/>
              <a:sym typeface="Calibri"/>
            </a:endParaRPr>
          </a:p>
          <a:p>
            <a:pPr marL="457200" lvl="0" indent="-330200" algn="l" rtl="0">
              <a:lnSpc>
                <a:spcPct val="115000"/>
              </a:lnSpc>
              <a:spcBef>
                <a:spcPts val="60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Sigmoïdectomie prophylactique</a:t>
            </a:r>
            <a:r>
              <a:rPr lang="fr" sz="1600" b="1">
                <a:solidFill>
                  <a:schemeClr val="dk1"/>
                </a:solidFill>
                <a:latin typeface="Calibri"/>
                <a:ea typeface="Calibri"/>
                <a:cs typeface="Calibri"/>
                <a:sym typeface="Calibri"/>
              </a:rPr>
              <a:t> </a:t>
            </a:r>
            <a:r>
              <a:rPr lang="fr" sz="1600">
                <a:solidFill>
                  <a:schemeClr val="dk1"/>
                </a:solidFill>
                <a:latin typeface="Calibri"/>
                <a:ea typeface="Calibri"/>
                <a:cs typeface="Calibri"/>
                <a:sym typeface="Calibri"/>
              </a:rPr>
              <a:t>et Hinchey I-II </a:t>
            </a:r>
            <a:r>
              <a:rPr lang="fr" sz="1600" b="1">
                <a:solidFill>
                  <a:schemeClr val="dk1"/>
                </a:solidFill>
                <a:latin typeface="Calibri"/>
                <a:ea typeface="Calibri"/>
                <a:cs typeface="Calibri"/>
                <a:sym typeface="Calibri"/>
              </a:rPr>
              <a:t>: </a:t>
            </a:r>
            <a:r>
              <a:rPr lang="fr" sz="1600">
                <a:solidFill>
                  <a:schemeClr val="dk1"/>
                </a:solidFill>
                <a:latin typeface="Calibri"/>
                <a:ea typeface="Calibri"/>
                <a:cs typeface="Calibri"/>
                <a:sym typeface="Calibri"/>
              </a:rPr>
              <a:t>↓ morbidité, reprise du transit plus rapide, ↓ séjour</a:t>
            </a:r>
            <a:endParaRPr sz="16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fr" sz="1800" b="1">
                <a:solidFill>
                  <a:schemeClr val="dk1"/>
                </a:solidFill>
                <a:latin typeface="Calibri"/>
                <a:ea typeface="Calibri"/>
                <a:cs typeface="Calibri"/>
                <a:sym typeface="Calibri"/>
              </a:rPr>
              <a:t>Pour la péritonite diverticulaire : </a:t>
            </a:r>
            <a:r>
              <a:rPr lang="fr" sz="1800">
                <a:solidFill>
                  <a:schemeClr val="dk1"/>
                </a:solidFill>
                <a:latin typeface="Calibri"/>
                <a:ea typeface="Calibri"/>
                <a:cs typeface="Calibri"/>
                <a:sym typeface="Calibri"/>
              </a:rPr>
              <a:t>peu de données !</a:t>
            </a:r>
            <a:endParaRPr sz="1600">
              <a:solidFill>
                <a:schemeClr val="dk1"/>
              </a:solidFill>
              <a:latin typeface="Calibri"/>
              <a:ea typeface="Calibri"/>
              <a:cs typeface="Calibri"/>
              <a:sym typeface="Calibri"/>
            </a:endParaRPr>
          </a:p>
          <a:p>
            <a:pPr marL="457200" marR="0" lvl="0" indent="-330200" algn="l" rtl="0">
              <a:lnSpc>
                <a:spcPct val="115000"/>
              </a:lnSpc>
              <a:spcBef>
                <a:spcPts val="60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Bénéficie sur morbidité, durée hospit et rétablissement de la continuité </a:t>
            </a:r>
            <a:endParaRPr sz="1500">
              <a:solidFill>
                <a:schemeClr val="dk1"/>
              </a:solidFill>
              <a:latin typeface="Calibri"/>
              <a:ea typeface="Calibri"/>
              <a:cs typeface="Calibri"/>
              <a:sym typeface="Calibri"/>
            </a:endParaRPr>
          </a:p>
          <a:p>
            <a:pPr marL="457200" marR="0" lvl="0" indent="-323850" algn="l" rtl="0">
              <a:lnSpc>
                <a:spcPct val="115000"/>
              </a:lnSpc>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Surtout séries descriptives de faible effectif ou études de registre sans score Hinchey</a:t>
            </a:r>
            <a:endParaRPr sz="1500">
              <a:solidFill>
                <a:schemeClr val="dk1"/>
              </a:solidFill>
              <a:latin typeface="Calibri"/>
              <a:ea typeface="Calibri"/>
              <a:cs typeface="Calibri"/>
              <a:sym typeface="Calibri"/>
            </a:endParaRPr>
          </a:p>
          <a:p>
            <a:pPr marL="0" marR="0" lvl="0" indent="0" algn="l" rtl="0">
              <a:lnSpc>
                <a:spcPct val="115000"/>
              </a:lnSpc>
              <a:spcBef>
                <a:spcPts val="1200"/>
              </a:spcBef>
              <a:spcAft>
                <a:spcPts val="1200"/>
              </a:spcAft>
              <a:buNone/>
            </a:pPr>
            <a:endParaRPr sz="1500">
              <a:solidFill>
                <a:schemeClr val="dk1"/>
              </a:solidFill>
              <a:latin typeface="Calibri"/>
              <a:ea typeface="Calibri"/>
              <a:cs typeface="Calibri"/>
              <a:sym typeface="Calibri"/>
            </a:endParaRPr>
          </a:p>
        </p:txBody>
      </p:sp>
      <p:graphicFrame>
        <p:nvGraphicFramePr>
          <p:cNvPr id="132" name="Google Shape;132;p29"/>
          <p:cNvGraphicFramePr/>
          <p:nvPr/>
        </p:nvGraphicFramePr>
        <p:xfrm>
          <a:off x="0" y="0"/>
          <a:ext cx="9144000" cy="581825"/>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Introduction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Méthodes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33" name="Google Shape;133;p29"/>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34" name="Google Shape;13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sp>
        <p:nvSpPr>
          <p:cNvPr id="135" name="Google Shape;135;p29"/>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spcAft>
                <a:spcPts val="1200"/>
              </a:spcAft>
              <a:buNone/>
            </a:pPr>
            <a:r>
              <a:rPr lang="fr" sz="1800" b="1">
                <a:solidFill>
                  <a:schemeClr val="dk1"/>
                </a:solidFill>
                <a:latin typeface="Calibri"/>
                <a:ea typeface="Calibri"/>
                <a:cs typeface="Calibri"/>
                <a:sym typeface="Calibri"/>
              </a:rPr>
              <a:t>Rationnel</a:t>
            </a:r>
            <a:endParaRPr sz="1800" b="1">
              <a:solidFill>
                <a:schemeClr val="dk1"/>
              </a:solidFill>
              <a:latin typeface="Calibri"/>
              <a:ea typeface="Calibri"/>
              <a:cs typeface="Calibri"/>
              <a:sym typeface="Calibri"/>
            </a:endParaRPr>
          </a:p>
        </p:txBody>
      </p:sp>
      <p:sp>
        <p:nvSpPr>
          <p:cNvPr id="136" name="Google Shape;136;p29"/>
          <p:cNvSpPr txBox="1"/>
          <p:nvPr/>
        </p:nvSpPr>
        <p:spPr>
          <a:xfrm>
            <a:off x="387200" y="4035300"/>
            <a:ext cx="914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200" b="1" i="1">
                <a:solidFill>
                  <a:schemeClr val="dk1"/>
                </a:solidFill>
                <a:latin typeface="Calibri"/>
                <a:ea typeface="Calibri"/>
                <a:cs typeface="Calibri"/>
                <a:sym typeface="Calibri"/>
              </a:rPr>
              <a:t>Santos </a:t>
            </a:r>
            <a:r>
              <a:rPr lang="fr" sz="1200" i="1">
                <a:solidFill>
                  <a:schemeClr val="dk1"/>
                </a:solidFill>
                <a:latin typeface="Calibri"/>
                <a:ea typeface="Calibri"/>
                <a:cs typeface="Calibri"/>
                <a:sym typeface="Calibri"/>
              </a:rPr>
              <a:t>JAMA 2021 ; </a:t>
            </a:r>
            <a:r>
              <a:rPr lang="fr" sz="1200" b="1" i="1">
                <a:solidFill>
                  <a:schemeClr val="dk1"/>
                </a:solidFill>
                <a:latin typeface="Calibri"/>
                <a:ea typeface="Calibri"/>
                <a:cs typeface="Calibri"/>
                <a:sym typeface="Calibri"/>
              </a:rPr>
              <a:t>Mizrahi </a:t>
            </a:r>
            <a:r>
              <a:rPr lang="fr" sz="1200" i="1">
                <a:solidFill>
                  <a:schemeClr val="dk1"/>
                </a:solidFill>
                <a:latin typeface="Calibri"/>
                <a:ea typeface="Calibri"/>
                <a:cs typeface="Calibri"/>
                <a:sym typeface="Calibri"/>
              </a:rPr>
              <a:t>Colorectal Dis 2021</a:t>
            </a:r>
            <a:endParaRPr sz="12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 sz="1200" b="1" i="1">
                <a:solidFill>
                  <a:schemeClr val="dk1"/>
                </a:solidFill>
                <a:latin typeface="Calibri"/>
                <a:ea typeface="Calibri"/>
                <a:cs typeface="Calibri"/>
                <a:sym typeface="Calibri"/>
              </a:rPr>
              <a:t>Katsuno </a:t>
            </a:r>
            <a:r>
              <a:rPr lang="fr" sz="1200" i="1">
                <a:solidFill>
                  <a:schemeClr val="dk1"/>
                </a:solidFill>
                <a:latin typeface="Calibri"/>
                <a:ea typeface="Calibri"/>
                <a:cs typeface="Calibri"/>
                <a:sym typeface="Calibri"/>
              </a:rPr>
              <a:t>Surg Today 2011 ; </a:t>
            </a:r>
            <a:r>
              <a:rPr lang="fr" sz="1200" b="1" i="1">
                <a:solidFill>
                  <a:schemeClr val="dk1"/>
                </a:solidFill>
                <a:latin typeface="Calibri"/>
                <a:ea typeface="Calibri"/>
                <a:cs typeface="Calibri"/>
                <a:sym typeface="Calibri"/>
              </a:rPr>
              <a:t>Letarte </a:t>
            </a:r>
            <a:r>
              <a:rPr lang="fr" sz="1200" i="1">
                <a:solidFill>
                  <a:schemeClr val="dk1"/>
                </a:solidFill>
                <a:latin typeface="Calibri"/>
                <a:ea typeface="Calibri"/>
                <a:cs typeface="Calibri"/>
                <a:sym typeface="Calibri"/>
              </a:rPr>
              <a:t>Dis Colon Rectum 2013 ; </a:t>
            </a:r>
            <a:r>
              <a:rPr lang="fr" sz="1200" b="1" i="1">
                <a:solidFill>
                  <a:schemeClr val="dk1"/>
                </a:solidFill>
                <a:latin typeface="Calibri"/>
                <a:ea typeface="Calibri"/>
                <a:cs typeface="Calibri"/>
                <a:sym typeface="Calibri"/>
              </a:rPr>
              <a:t>Letarte </a:t>
            </a:r>
            <a:r>
              <a:rPr lang="fr" sz="1200" i="1">
                <a:solidFill>
                  <a:schemeClr val="dk1"/>
                </a:solidFill>
                <a:latin typeface="Calibri"/>
                <a:ea typeface="Calibri"/>
                <a:cs typeface="Calibri"/>
                <a:sym typeface="Calibri"/>
              </a:rPr>
              <a:t>Am J Surg 2015</a:t>
            </a:r>
            <a:endParaRPr sz="12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 sz="1200" b="1" i="1">
                <a:solidFill>
                  <a:schemeClr val="dk1"/>
                </a:solidFill>
                <a:latin typeface="Calibri"/>
                <a:ea typeface="Calibri"/>
                <a:cs typeface="Calibri"/>
                <a:sym typeface="Calibri"/>
              </a:rPr>
              <a:t>Vennix </a:t>
            </a:r>
            <a:r>
              <a:rPr lang="fr" sz="1200" i="1">
                <a:solidFill>
                  <a:schemeClr val="dk1"/>
                </a:solidFill>
                <a:latin typeface="Calibri"/>
                <a:ea typeface="Calibri"/>
                <a:cs typeface="Calibri"/>
                <a:sym typeface="Calibri"/>
              </a:rPr>
              <a:t>Surg Endosc 2016 ; </a:t>
            </a:r>
            <a:r>
              <a:rPr lang="fr" sz="1200" b="1" i="1">
                <a:solidFill>
                  <a:schemeClr val="dk1"/>
                </a:solidFill>
                <a:latin typeface="Calibri"/>
                <a:ea typeface="Calibri"/>
                <a:cs typeface="Calibri"/>
                <a:sym typeface="Calibri"/>
              </a:rPr>
              <a:t>Chouillard </a:t>
            </a:r>
            <a:r>
              <a:rPr lang="fr" sz="1200" i="1">
                <a:solidFill>
                  <a:schemeClr val="dk1"/>
                </a:solidFill>
                <a:latin typeface="Calibri"/>
                <a:ea typeface="Calibri"/>
                <a:cs typeface="Calibri"/>
                <a:sym typeface="Calibri"/>
              </a:rPr>
              <a:t>Dis Colon Rectum 2007 ; </a:t>
            </a:r>
            <a:r>
              <a:rPr lang="fr" sz="1200" b="1" i="1">
                <a:solidFill>
                  <a:schemeClr val="dk1"/>
                </a:solidFill>
                <a:latin typeface="Calibri"/>
                <a:ea typeface="Calibri"/>
                <a:cs typeface="Calibri"/>
                <a:sym typeface="Calibri"/>
              </a:rPr>
              <a:t>Rea </a:t>
            </a:r>
            <a:r>
              <a:rPr lang="fr" sz="1200" i="1">
                <a:solidFill>
                  <a:schemeClr val="dk1"/>
                </a:solidFill>
                <a:latin typeface="Calibri"/>
                <a:ea typeface="Calibri"/>
                <a:cs typeface="Calibri"/>
                <a:sym typeface="Calibri"/>
              </a:rPr>
              <a:t>Am J Surg 2012</a:t>
            </a:r>
            <a:r>
              <a:rPr lang="fr" sz="1200">
                <a:solidFill>
                  <a:schemeClr val="dk1"/>
                </a:solidFill>
                <a:latin typeface="Calibri"/>
                <a:ea typeface="Calibri"/>
                <a:cs typeface="Calibri"/>
                <a:sym typeface="Calibri"/>
              </a:rPr>
              <a:t> </a:t>
            </a:r>
            <a:r>
              <a:rPr lang="fr" sz="1200" i="1">
                <a:solidFill>
                  <a:schemeClr val="dk1"/>
                </a:solidFill>
                <a:latin typeface="Calibri"/>
                <a:ea typeface="Calibri"/>
                <a:cs typeface="Calibri"/>
                <a:sym typeface="Calibri"/>
              </a:rPr>
              <a:t>; </a:t>
            </a:r>
            <a:r>
              <a:rPr lang="fr" sz="1200" b="1" i="1">
                <a:solidFill>
                  <a:schemeClr val="dk1"/>
                </a:solidFill>
                <a:latin typeface="Calibri"/>
                <a:ea typeface="Calibri"/>
                <a:cs typeface="Calibri"/>
                <a:sym typeface="Calibri"/>
              </a:rPr>
              <a:t>Agaba </a:t>
            </a:r>
            <a:r>
              <a:rPr lang="fr" sz="1200" i="1">
                <a:solidFill>
                  <a:schemeClr val="dk1"/>
                </a:solidFill>
                <a:latin typeface="Calibri"/>
                <a:ea typeface="Calibri"/>
                <a:cs typeface="Calibri"/>
                <a:sym typeface="Calibri"/>
              </a:rPr>
              <a:t>Surg Endosc 2009 ; </a:t>
            </a:r>
            <a:r>
              <a:rPr lang="fr" sz="1200" b="1" i="1">
                <a:solidFill>
                  <a:schemeClr val="dk1"/>
                </a:solidFill>
                <a:latin typeface="Calibri"/>
                <a:ea typeface="Calibri"/>
                <a:cs typeface="Calibri"/>
                <a:sym typeface="Calibri"/>
              </a:rPr>
              <a:t>Turley </a:t>
            </a:r>
            <a:r>
              <a:rPr lang="fr" sz="1200" i="1">
                <a:solidFill>
                  <a:schemeClr val="dk1"/>
                </a:solidFill>
                <a:latin typeface="Calibri"/>
                <a:ea typeface="Calibri"/>
                <a:cs typeface="Calibri"/>
                <a:sym typeface="Calibri"/>
              </a:rPr>
              <a:t>Disc Colon Rectum 2013 ; </a:t>
            </a:r>
            <a:r>
              <a:rPr lang="fr" sz="1200" b="1" i="1">
                <a:solidFill>
                  <a:schemeClr val="dk1"/>
                </a:solidFill>
                <a:latin typeface="Calibri"/>
                <a:ea typeface="Calibri"/>
                <a:cs typeface="Calibri"/>
                <a:sym typeface="Calibri"/>
              </a:rPr>
              <a:t>Chand</a:t>
            </a:r>
            <a:r>
              <a:rPr lang="fr" sz="1200" i="1">
                <a:solidFill>
                  <a:schemeClr val="dk1"/>
                </a:solidFill>
                <a:latin typeface="Calibri"/>
                <a:ea typeface="Calibri"/>
                <a:cs typeface="Calibri"/>
                <a:sym typeface="Calibri"/>
              </a:rPr>
              <a:t>, World J Gastroenterol</a:t>
            </a:r>
            <a:r>
              <a:rPr lang="fr" sz="1200">
                <a:solidFill>
                  <a:schemeClr val="dk1"/>
                </a:solidFill>
                <a:latin typeface="Calibri"/>
                <a:ea typeface="Calibri"/>
                <a:cs typeface="Calibri"/>
                <a:sym typeface="Calibri"/>
              </a:rPr>
              <a:t> – 2014</a:t>
            </a:r>
            <a:endParaRPr sz="1200" i="1">
              <a:solidFill>
                <a:schemeClr val="dk1"/>
              </a:solidFill>
              <a:latin typeface="Calibri"/>
              <a:ea typeface="Calibri"/>
              <a:cs typeface="Calibri"/>
              <a:sym typeface="Calibri"/>
            </a:endParaRPr>
          </a:p>
          <a:p>
            <a:pPr marL="0" lvl="0" indent="0" algn="l" rtl="0">
              <a:spcBef>
                <a:spcPts val="0"/>
              </a:spcBef>
              <a:spcAft>
                <a:spcPts val="0"/>
              </a:spcAft>
              <a:buNone/>
            </a:pPr>
            <a:endParaRPr sz="1200" i="1">
              <a:solidFill>
                <a:schemeClr val="dk1"/>
              </a:solidFill>
              <a:latin typeface="Calibri"/>
              <a:ea typeface="Calibri"/>
              <a:cs typeface="Calibri"/>
              <a:sym typeface="Calibri"/>
            </a:endParaRPr>
          </a:p>
        </p:txBody>
      </p:sp>
      <p:sp>
        <p:nvSpPr>
          <p:cNvPr id="137" name="Google Shape;137;p29"/>
          <p:cNvSpPr/>
          <p:nvPr/>
        </p:nvSpPr>
        <p:spPr>
          <a:xfrm>
            <a:off x="87700" y="3123573"/>
            <a:ext cx="1268400" cy="581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700" b="1">
                <a:solidFill>
                  <a:schemeClr val="dk1"/>
                </a:solidFill>
                <a:latin typeface="Calibri"/>
                <a:ea typeface="Calibri"/>
                <a:cs typeface="Calibri"/>
                <a:sym typeface="Calibri"/>
              </a:rPr>
              <a:t>FAISABLE</a:t>
            </a:r>
            <a:endParaRPr sz="1700" b="1" i="0" u="none" strike="noStrike" cap="none">
              <a:solidFill>
                <a:schemeClr val="dk1"/>
              </a:solidFill>
              <a:latin typeface="Calibri"/>
              <a:ea typeface="Calibri"/>
              <a:cs typeface="Calibri"/>
              <a:sym typeface="Calibri"/>
            </a:endParaRPr>
          </a:p>
        </p:txBody>
      </p:sp>
      <p:sp>
        <p:nvSpPr>
          <p:cNvPr id="138" name="Google Shape;138;p29"/>
          <p:cNvSpPr/>
          <p:nvPr/>
        </p:nvSpPr>
        <p:spPr>
          <a:xfrm>
            <a:off x="1476025" y="3123573"/>
            <a:ext cx="1202700" cy="581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700" b="1">
                <a:solidFill>
                  <a:schemeClr val="dk1"/>
                </a:solidFill>
                <a:latin typeface="Calibri"/>
                <a:ea typeface="Calibri"/>
                <a:cs typeface="Calibri"/>
                <a:sym typeface="Calibri"/>
              </a:rPr>
              <a:t>SUITES ≈</a:t>
            </a:r>
            <a:endParaRPr sz="1700" b="1">
              <a:solidFill>
                <a:schemeClr val="dk1"/>
              </a:solidFill>
              <a:latin typeface="Calibri"/>
              <a:ea typeface="Calibri"/>
              <a:cs typeface="Calibri"/>
              <a:sym typeface="Calibri"/>
            </a:endParaRPr>
          </a:p>
        </p:txBody>
      </p:sp>
      <p:sp>
        <p:nvSpPr>
          <p:cNvPr id="139" name="Google Shape;139;p29"/>
          <p:cNvSpPr/>
          <p:nvPr/>
        </p:nvSpPr>
        <p:spPr>
          <a:xfrm>
            <a:off x="2732750" y="3118925"/>
            <a:ext cx="1937100" cy="581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600" b="1">
                <a:solidFill>
                  <a:schemeClr val="dk1"/>
                </a:solidFill>
                <a:latin typeface="Calibri"/>
                <a:ea typeface="Calibri"/>
                <a:cs typeface="Calibri"/>
                <a:sym typeface="Calibri"/>
              </a:rPr>
              <a:t>CONVERSION 0-50%</a:t>
            </a:r>
            <a:endParaRPr sz="1600" b="1">
              <a:solidFill>
                <a:schemeClr val="dk1"/>
              </a:solidFill>
              <a:latin typeface="Calibri"/>
              <a:ea typeface="Calibri"/>
              <a:cs typeface="Calibri"/>
              <a:sym typeface="Calibri"/>
            </a:endParaRPr>
          </a:p>
        </p:txBody>
      </p:sp>
      <p:sp>
        <p:nvSpPr>
          <p:cNvPr id="140" name="Google Shape;140;p29"/>
          <p:cNvSpPr/>
          <p:nvPr/>
        </p:nvSpPr>
        <p:spPr>
          <a:xfrm>
            <a:off x="4792425" y="3118925"/>
            <a:ext cx="4308000" cy="581700"/>
          </a:xfrm>
          <a:prstGeom prst="roundRect">
            <a:avLst>
              <a:gd name="adj" fmla="val 16667"/>
            </a:avLst>
          </a:prstGeom>
          <a:solidFill>
            <a:srgbClr val="F9E0EB"/>
          </a:solidFill>
          <a:ln>
            <a:noFill/>
          </a:ln>
        </p:spPr>
        <p:txBody>
          <a:bodyPr spcFirstLastPara="1" wrap="square" lIns="68575" tIns="34275" rIns="68575" bIns="34275" anchor="ctr" anchorCtr="0">
            <a:noAutofit/>
          </a:bodyPr>
          <a:lstStyle/>
          <a:p>
            <a:pPr marL="0" marR="0" lvl="0" indent="-89999"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 90% RÉTABLISSEMENT COELIO APRÈS HARTMANN</a:t>
            </a:r>
            <a:endParaRPr sz="1500" b="1">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pic>
        <p:nvPicPr>
          <p:cNvPr id="799" name="Google Shape;799;p56"/>
          <p:cNvPicPr preferRelativeResize="0"/>
          <p:nvPr/>
        </p:nvPicPr>
        <p:blipFill rotWithShape="1">
          <a:blip r:embed="rId3">
            <a:alphaModFix/>
          </a:blip>
          <a:srcRect t="9901"/>
          <a:stretch/>
        </p:blipFill>
        <p:spPr>
          <a:xfrm>
            <a:off x="3904975" y="1671950"/>
            <a:ext cx="5163175" cy="3391733"/>
          </a:xfrm>
          <a:prstGeom prst="rect">
            <a:avLst/>
          </a:prstGeom>
          <a:noFill/>
          <a:ln>
            <a:noFill/>
          </a:ln>
        </p:spPr>
      </p:pic>
      <p:graphicFrame>
        <p:nvGraphicFramePr>
          <p:cNvPr id="800" name="Google Shape;800;p56"/>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801" name="Google Shape;801;p56"/>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802" name="Google Shape;802;p56"/>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Et les Hartmann laparo ?</a:t>
            </a:r>
            <a:endParaRPr sz="1800" b="1">
              <a:solidFill>
                <a:schemeClr val="dk1"/>
              </a:solidFill>
              <a:latin typeface="Calibri"/>
              <a:ea typeface="Calibri"/>
              <a:cs typeface="Calibri"/>
              <a:sym typeface="Calibri"/>
            </a:endParaRPr>
          </a:p>
        </p:txBody>
      </p:sp>
      <p:sp>
        <p:nvSpPr>
          <p:cNvPr id="803" name="Google Shape;803;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30</a:t>
            </a:fld>
            <a:endParaRPr/>
          </a:p>
        </p:txBody>
      </p:sp>
      <p:sp>
        <p:nvSpPr>
          <p:cNvPr id="804" name="Google Shape;804;p56"/>
          <p:cNvSpPr txBox="1"/>
          <p:nvPr/>
        </p:nvSpPr>
        <p:spPr>
          <a:xfrm>
            <a:off x="158750" y="987175"/>
            <a:ext cx="8909400" cy="4069800"/>
          </a:xfrm>
          <a:prstGeom prst="rect">
            <a:avLst/>
          </a:prstGeom>
          <a:noFill/>
          <a:ln>
            <a:noFill/>
          </a:ln>
        </p:spPr>
        <p:txBody>
          <a:bodyPr spcFirstLastPara="1" wrap="square" lIns="91425" tIns="91425" rIns="0" bIns="91425" anchor="t" anchorCtr="0">
            <a:normAutofit/>
          </a:bodyPr>
          <a:lstStyle/>
          <a:p>
            <a:pPr marL="457200" lvl="0" indent="-3302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Appariement des 101 patients coelio 1:1 avec patients Hartmann laparo sur mêmes critères</a:t>
            </a: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Tests statistiques idem : taux de fermeture de stomie, délai médian, stoma free survival</a:t>
            </a:r>
            <a:endParaRPr sz="1500">
              <a:solidFill>
                <a:schemeClr val="dk1"/>
              </a:solidFill>
              <a:latin typeface="Calibri"/>
              <a:ea typeface="Calibri"/>
              <a:cs typeface="Calibri"/>
              <a:sym typeface="Calibri"/>
            </a:endParaRPr>
          </a:p>
        </p:txBody>
      </p:sp>
      <p:graphicFrame>
        <p:nvGraphicFramePr>
          <p:cNvPr id="805" name="Google Shape;805;p56"/>
          <p:cNvGraphicFramePr/>
          <p:nvPr/>
        </p:nvGraphicFramePr>
        <p:xfrm>
          <a:off x="91193" y="1671946"/>
          <a:ext cx="3000000" cy="3000000"/>
        </p:xfrm>
        <a:graphic>
          <a:graphicData uri="http://schemas.openxmlformats.org/drawingml/2006/table">
            <a:tbl>
              <a:tblPr>
                <a:noFill/>
                <a:tableStyleId>{1ACD37C6-3187-4E7C-9A4E-63B07AE9CED7}</a:tableStyleId>
              </a:tblPr>
              <a:tblGrid>
                <a:gridCol w="1254350">
                  <a:extLst>
                    <a:ext uri="{9D8B030D-6E8A-4147-A177-3AD203B41FA5}">
                      <a16:colId xmlns:a16="http://schemas.microsoft.com/office/drawing/2014/main" val="20000"/>
                    </a:ext>
                  </a:extLst>
                </a:gridCol>
                <a:gridCol w="986125">
                  <a:extLst>
                    <a:ext uri="{9D8B030D-6E8A-4147-A177-3AD203B41FA5}">
                      <a16:colId xmlns:a16="http://schemas.microsoft.com/office/drawing/2014/main" val="20001"/>
                    </a:ext>
                  </a:extLst>
                </a:gridCol>
                <a:gridCol w="989625">
                  <a:extLst>
                    <a:ext uri="{9D8B030D-6E8A-4147-A177-3AD203B41FA5}">
                      <a16:colId xmlns:a16="http://schemas.microsoft.com/office/drawing/2014/main" val="20002"/>
                    </a:ext>
                  </a:extLst>
                </a:gridCol>
                <a:gridCol w="534675">
                  <a:extLst>
                    <a:ext uri="{9D8B030D-6E8A-4147-A177-3AD203B41FA5}">
                      <a16:colId xmlns:a16="http://schemas.microsoft.com/office/drawing/2014/main" val="20003"/>
                    </a:ext>
                  </a:extLst>
                </a:gridCol>
              </a:tblGrid>
              <a:tr h="265000">
                <a:tc>
                  <a:txBody>
                    <a:bodyPr/>
                    <a:lstStyle/>
                    <a:p>
                      <a:pPr marL="0" marR="0" lvl="0" indent="0" algn="l" rtl="0">
                        <a:lnSpc>
                          <a:spcPct val="100000"/>
                        </a:lnSpc>
                        <a:spcBef>
                          <a:spcPts val="0"/>
                        </a:spcBef>
                        <a:spcAft>
                          <a:spcPts val="0"/>
                        </a:spcAft>
                        <a:buNone/>
                      </a:pPr>
                      <a:r>
                        <a:rPr lang="fr" sz="1200" i="1" u="none" strike="noStrike" cap="none">
                          <a:solidFill>
                            <a:srgbClr val="000000"/>
                          </a:solidFill>
                          <a:latin typeface="Calibri"/>
                          <a:ea typeface="Calibri"/>
                          <a:cs typeface="Calibri"/>
                          <a:sym typeface="Calibri"/>
                        </a:rPr>
                        <a:t>Hartmann</a:t>
                      </a:r>
                      <a:endParaRPr sz="1200" i="1"/>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27777"/>
                        </a:lnSpc>
                        <a:spcBef>
                          <a:spcPts val="0"/>
                        </a:spcBef>
                        <a:spcAft>
                          <a:spcPts val="0"/>
                        </a:spcAft>
                        <a:buNone/>
                      </a:pPr>
                      <a:r>
                        <a:rPr lang="fr" sz="1200" b="1" u="none" strike="noStrike" cap="none">
                          <a:solidFill>
                            <a:srgbClr val="000000"/>
                          </a:solidFill>
                          <a:latin typeface="Calibri"/>
                          <a:ea typeface="Calibri"/>
                          <a:cs typeface="Calibri"/>
                          <a:sym typeface="Calibri"/>
                        </a:rPr>
                        <a:t>Coelio</a:t>
                      </a:r>
                      <a:r>
                        <a:rPr lang="fr" sz="1200" u="none" strike="noStrike" cap="none">
                          <a:solidFill>
                            <a:srgbClr val="000000"/>
                          </a:solidFill>
                          <a:latin typeface="Calibri"/>
                          <a:ea typeface="Calibri"/>
                          <a:cs typeface="Calibri"/>
                          <a:sym typeface="Calibri"/>
                        </a:rPr>
                        <a:t> </a:t>
                      </a:r>
                      <a:br>
                        <a:rPr lang="fr" sz="1200" u="none" strike="noStrike" cap="none">
                          <a:solidFill>
                            <a:srgbClr val="000000"/>
                          </a:solidFill>
                          <a:latin typeface="Calibri"/>
                          <a:ea typeface="Calibri"/>
                          <a:cs typeface="Calibri"/>
                          <a:sym typeface="Calibri"/>
                        </a:rPr>
                      </a:br>
                      <a:r>
                        <a:rPr lang="fr" sz="1200" u="none" strike="noStrike" cap="none">
                          <a:solidFill>
                            <a:srgbClr val="000000"/>
                          </a:solidFill>
                          <a:latin typeface="Calibri"/>
                          <a:ea typeface="Calibri"/>
                          <a:cs typeface="Calibri"/>
                          <a:sym typeface="Calibri"/>
                        </a:rPr>
                        <a:t>N = 101</a:t>
                      </a:r>
                      <a:endParaRPr sz="12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1B2CC"/>
                    </a:solidFill>
                  </a:tcPr>
                </a:tc>
                <a:tc>
                  <a:txBody>
                    <a:bodyPr/>
                    <a:lstStyle/>
                    <a:p>
                      <a:pPr marL="0" marR="0" lvl="0" indent="0" algn="ctr" rtl="0">
                        <a:lnSpc>
                          <a:spcPct val="127777"/>
                        </a:lnSpc>
                        <a:spcBef>
                          <a:spcPts val="0"/>
                        </a:spcBef>
                        <a:spcAft>
                          <a:spcPts val="0"/>
                        </a:spcAft>
                        <a:buNone/>
                      </a:pPr>
                      <a:r>
                        <a:rPr lang="fr" sz="1200" b="1">
                          <a:solidFill>
                            <a:srgbClr val="000000"/>
                          </a:solidFill>
                          <a:latin typeface="Calibri"/>
                          <a:ea typeface="Calibri"/>
                          <a:cs typeface="Calibri"/>
                          <a:sym typeface="Calibri"/>
                        </a:rPr>
                        <a:t>L</a:t>
                      </a:r>
                      <a:r>
                        <a:rPr lang="fr" sz="1200" b="1" u="none" strike="noStrike" cap="none">
                          <a:solidFill>
                            <a:srgbClr val="000000"/>
                          </a:solidFill>
                          <a:latin typeface="Calibri"/>
                          <a:ea typeface="Calibri"/>
                          <a:cs typeface="Calibri"/>
                          <a:sym typeface="Calibri"/>
                        </a:rPr>
                        <a:t>aparo</a:t>
                      </a:r>
                      <a:br>
                        <a:rPr lang="fr" sz="1200" u="none" strike="noStrike" cap="none">
                          <a:solidFill>
                            <a:srgbClr val="000000"/>
                          </a:solidFill>
                          <a:latin typeface="Calibri"/>
                          <a:ea typeface="Calibri"/>
                          <a:cs typeface="Calibri"/>
                          <a:sym typeface="Calibri"/>
                        </a:rPr>
                      </a:br>
                      <a:r>
                        <a:rPr lang="fr" sz="1200" u="none" strike="noStrike" cap="none">
                          <a:solidFill>
                            <a:srgbClr val="000000"/>
                          </a:solidFill>
                          <a:latin typeface="Calibri"/>
                          <a:ea typeface="Calibri"/>
                          <a:cs typeface="Calibri"/>
                          <a:sym typeface="Calibri"/>
                        </a:rPr>
                        <a:t>N = 101</a:t>
                      </a:r>
                      <a:endParaRPr sz="12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D9EAD3"/>
                    </a:solidFill>
                  </a:tcPr>
                </a:tc>
                <a:tc>
                  <a:txBody>
                    <a:bodyPr/>
                    <a:lstStyle/>
                    <a:p>
                      <a:pPr marL="0" marR="0" lvl="0" indent="0" algn="ctr" rtl="0">
                        <a:lnSpc>
                          <a:spcPct val="127777"/>
                        </a:lnSpc>
                        <a:spcBef>
                          <a:spcPts val="0"/>
                        </a:spcBef>
                        <a:spcAft>
                          <a:spcPts val="0"/>
                        </a:spcAft>
                        <a:buNone/>
                      </a:pPr>
                      <a:r>
                        <a:rPr lang="fr" sz="1200" b="1" u="none" strike="noStrike" cap="none">
                          <a:solidFill>
                            <a:srgbClr val="000000"/>
                          </a:solidFill>
                          <a:latin typeface="Calibri"/>
                          <a:ea typeface="Calibri"/>
                          <a:cs typeface="Calibri"/>
                          <a:sym typeface="Calibri"/>
                        </a:rPr>
                        <a:t>p-value</a:t>
                      </a:r>
                      <a:endParaRPr sz="12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241625">
                <a:tc>
                  <a:txBody>
                    <a:bodyPr/>
                    <a:lstStyle/>
                    <a:p>
                      <a:pPr marL="0" marR="0" lvl="0" indent="0" algn="l" rtl="0">
                        <a:lnSpc>
                          <a:spcPct val="127777"/>
                        </a:lnSpc>
                        <a:spcBef>
                          <a:spcPts val="0"/>
                        </a:spcBef>
                        <a:spcAft>
                          <a:spcPts val="0"/>
                        </a:spcAft>
                        <a:buNone/>
                      </a:pPr>
                      <a:r>
                        <a:rPr lang="fr" sz="1200">
                          <a:solidFill>
                            <a:srgbClr val="000000"/>
                          </a:solidFill>
                          <a:latin typeface="Calibri"/>
                          <a:ea typeface="Calibri"/>
                          <a:cs typeface="Calibri"/>
                          <a:sym typeface="Calibri"/>
                        </a:rPr>
                        <a:t>Rétablissement (%)</a:t>
                      </a:r>
                      <a:endParaRPr sz="12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200" u="none" strike="noStrike" cap="none">
                          <a:solidFill>
                            <a:srgbClr val="000000"/>
                          </a:solidFill>
                          <a:latin typeface="Calibri"/>
                          <a:ea typeface="Calibri"/>
                          <a:cs typeface="Calibri"/>
                          <a:sym typeface="Calibri"/>
                        </a:rPr>
                        <a:t>71 (70%)</a:t>
                      </a:r>
                      <a:endParaRPr sz="12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200">
                          <a:solidFill>
                            <a:srgbClr val="000000"/>
                          </a:solidFill>
                          <a:latin typeface="Calibri"/>
                          <a:ea typeface="Calibri"/>
                          <a:cs typeface="Calibri"/>
                          <a:sym typeface="Calibri"/>
                        </a:rPr>
                        <a:t>62</a:t>
                      </a:r>
                      <a:r>
                        <a:rPr lang="fr" sz="1200" u="none" strike="noStrike" cap="none">
                          <a:solidFill>
                            <a:srgbClr val="000000"/>
                          </a:solidFill>
                          <a:latin typeface="Calibri"/>
                          <a:ea typeface="Calibri"/>
                          <a:cs typeface="Calibri"/>
                          <a:sym typeface="Calibri"/>
                        </a:rPr>
                        <a:t> (</a:t>
                      </a:r>
                      <a:r>
                        <a:rPr lang="fr" sz="1200">
                          <a:solidFill>
                            <a:srgbClr val="000000"/>
                          </a:solidFill>
                          <a:latin typeface="Calibri"/>
                          <a:ea typeface="Calibri"/>
                          <a:cs typeface="Calibri"/>
                          <a:sym typeface="Calibri"/>
                        </a:rPr>
                        <a:t>61</a:t>
                      </a:r>
                      <a:r>
                        <a:rPr lang="fr" sz="1200" u="none" strike="noStrike" cap="none">
                          <a:solidFill>
                            <a:srgbClr val="000000"/>
                          </a:solidFill>
                          <a:latin typeface="Calibri"/>
                          <a:ea typeface="Calibri"/>
                          <a:cs typeface="Calibri"/>
                          <a:sym typeface="Calibri"/>
                        </a:rPr>
                        <a:t>%)</a:t>
                      </a:r>
                      <a:endParaRPr sz="12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200">
                          <a:solidFill>
                            <a:srgbClr val="000000"/>
                          </a:solidFill>
                          <a:latin typeface="Calibri"/>
                          <a:ea typeface="Calibri"/>
                          <a:cs typeface="Calibri"/>
                          <a:sym typeface="Calibri"/>
                        </a:rPr>
                        <a:t>0.188 </a:t>
                      </a:r>
                      <a:endParaRPr sz="12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06" name="Google Shape;806;p56"/>
          <p:cNvGraphicFramePr/>
          <p:nvPr/>
        </p:nvGraphicFramePr>
        <p:xfrm>
          <a:off x="5897549" y="2928877"/>
          <a:ext cx="3000000" cy="3000000"/>
        </p:xfrm>
        <a:graphic>
          <a:graphicData uri="http://schemas.openxmlformats.org/drawingml/2006/table">
            <a:tbl>
              <a:tblPr>
                <a:noFill/>
                <a:tableStyleId>{1ACD37C6-3187-4E7C-9A4E-63B07AE9CED7}</a:tableStyleId>
              </a:tblPr>
              <a:tblGrid>
                <a:gridCol w="863825">
                  <a:extLst>
                    <a:ext uri="{9D8B030D-6E8A-4147-A177-3AD203B41FA5}">
                      <a16:colId xmlns:a16="http://schemas.microsoft.com/office/drawing/2014/main" val="20000"/>
                    </a:ext>
                  </a:extLst>
                </a:gridCol>
                <a:gridCol w="1261200">
                  <a:extLst>
                    <a:ext uri="{9D8B030D-6E8A-4147-A177-3AD203B41FA5}">
                      <a16:colId xmlns:a16="http://schemas.microsoft.com/office/drawing/2014/main" val="20001"/>
                    </a:ext>
                  </a:extLst>
                </a:gridCol>
                <a:gridCol w="890425">
                  <a:extLst>
                    <a:ext uri="{9D8B030D-6E8A-4147-A177-3AD203B41FA5}">
                      <a16:colId xmlns:a16="http://schemas.microsoft.com/office/drawing/2014/main" val="20002"/>
                    </a:ext>
                  </a:extLst>
                </a:gridCol>
              </a:tblGrid>
              <a:tr h="220275">
                <a:tc>
                  <a:txBody>
                    <a:bodyPr/>
                    <a:lstStyle/>
                    <a:p>
                      <a:pPr marL="0" marR="0" lvl="0" indent="0" algn="l" rtl="0">
                        <a:lnSpc>
                          <a:spcPct val="143750"/>
                        </a:lnSpc>
                        <a:spcBef>
                          <a:spcPts val="0"/>
                        </a:spcBef>
                        <a:spcAft>
                          <a:spcPts val="0"/>
                        </a:spcAft>
                        <a:buNone/>
                      </a:pPr>
                      <a:r>
                        <a:rPr lang="fr" sz="1200" u="none" strike="noStrike" cap="none">
                          <a:solidFill>
                            <a:srgbClr val="000000"/>
                          </a:solidFill>
                          <a:latin typeface="Calibri"/>
                          <a:ea typeface="Calibri"/>
                          <a:cs typeface="Calibri"/>
                          <a:sym typeface="Calibri"/>
                        </a:rPr>
                        <a:t> </a:t>
                      </a:r>
                      <a:endParaRPr sz="12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27777"/>
                        </a:lnSpc>
                        <a:spcBef>
                          <a:spcPts val="0"/>
                        </a:spcBef>
                        <a:spcAft>
                          <a:spcPts val="0"/>
                        </a:spcAft>
                        <a:buNone/>
                      </a:pPr>
                      <a:r>
                        <a:rPr lang="fr" sz="1200" b="1" u="none" strike="noStrike" cap="none">
                          <a:solidFill>
                            <a:srgbClr val="000000"/>
                          </a:solidFill>
                          <a:latin typeface="Calibri"/>
                          <a:ea typeface="Calibri"/>
                          <a:cs typeface="Calibri"/>
                          <a:sym typeface="Calibri"/>
                        </a:rPr>
                        <a:t>HR</a:t>
                      </a:r>
                      <a:endParaRPr sz="12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EEEEE"/>
                    </a:solidFill>
                  </a:tcPr>
                </a:tc>
                <a:tc>
                  <a:txBody>
                    <a:bodyPr/>
                    <a:lstStyle/>
                    <a:p>
                      <a:pPr marL="0" marR="0" lvl="0" indent="0" algn="ctr" rtl="0">
                        <a:lnSpc>
                          <a:spcPct val="127777"/>
                        </a:lnSpc>
                        <a:spcBef>
                          <a:spcPts val="0"/>
                        </a:spcBef>
                        <a:spcAft>
                          <a:spcPts val="0"/>
                        </a:spcAft>
                        <a:buNone/>
                      </a:pPr>
                      <a:r>
                        <a:rPr lang="fr" sz="1200" b="1" u="none" strike="noStrike" cap="none">
                          <a:solidFill>
                            <a:srgbClr val="000000"/>
                          </a:solidFill>
                          <a:latin typeface="Calibri"/>
                          <a:ea typeface="Calibri"/>
                          <a:cs typeface="Calibri"/>
                          <a:sym typeface="Calibri"/>
                        </a:rPr>
                        <a:t>p-value</a:t>
                      </a:r>
                      <a:endParaRPr sz="12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256600">
                <a:tc>
                  <a:txBody>
                    <a:bodyPr/>
                    <a:lstStyle/>
                    <a:p>
                      <a:pPr marL="0" marR="0" lvl="0" indent="0" algn="l" rtl="0">
                        <a:lnSpc>
                          <a:spcPct val="127777"/>
                        </a:lnSpc>
                        <a:spcBef>
                          <a:spcPts val="0"/>
                        </a:spcBef>
                        <a:spcAft>
                          <a:spcPts val="0"/>
                        </a:spcAft>
                        <a:buNone/>
                      </a:pPr>
                      <a:r>
                        <a:rPr lang="fr" sz="1200" b="1" u="none" strike="noStrike" cap="none">
                          <a:solidFill>
                            <a:srgbClr val="000000"/>
                          </a:solidFill>
                          <a:highlight>
                            <a:schemeClr val="lt1"/>
                          </a:highlight>
                          <a:latin typeface="Calibri"/>
                          <a:ea typeface="Calibri"/>
                          <a:cs typeface="Calibri"/>
                          <a:sym typeface="Calibri"/>
                        </a:rPr>
                        <a:t>Log rank </a:t>
                      </a:r>
                      <a:endParaRPr sz="1200" b="1">
                        <a:highlight>
                          <a:schemeClr val="lt1"/>
                        </a:highlight>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6388"/>
                        </a:lnSpc>
                        <a:spcBef>
                          <a:spcPts val="0"/>
                        </a:spcBef>
                        <a:spcAft>
                          <a:spcPts val="0"/>
                        </a:spcAft>
                        <a:buNone/>
                      </a:pPr>
                      <a:endParaRPr sz="12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6388"/>
                        </a:lnSpc>
                        <a:spcBef>
                          <a:spcPts val="0"/>
                        </a:spcBef>
                        <a:spcAft>
                          <a:spcPts val="0"/>
                        </a:spcAft>
                        <a:buNone/>
                      </a:pPr>
                      <a:r>
                        <a:rPr lang="fr" sz="1200" b="1">
                          <a:solidFill>
                            <a:srgbClr val="000000"/>
                          </a:solidFill>
                          <a:highlight>
                            <a:schemeClr val="lt1"/>
                          </a:highlight>
                          <a:latin typeface="Calibri"/>
                          <a:ea typeface="Calibri"/>
                          <a:cs typeface="Calibri"/>
                          <a:sym typeface="Calibri"/>
                        </a:rPr>
                        <a:t>0.023</a:t>
                      </a:r>
                      <a:endParaRPr sz="12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20275">
                <a:tc>
                  <a:txBody>
                    <a:bodyPr/>
                    <a:lstStyle/>
                    <a:p>
                      <a:pPr marL="0" marR="0" lvl="0" indent="0" algn="l" rtl="0">
                        <a:lnSpc>
                          <a:spcPct val="127777"/>
                        </a:lnSpc>
                        <a:spcBef>
                          <a:spcPts val="0"/>
                        </a:spcBef>
                        <a:spcAft>
                          <a:spcPts val="0"/>
                        </a:spcAft>
                        <a:buNone/>
                      </a:pPr>
                      <a:r>
                        <a:rPr lang="fr" sz="1200" b="1" u="none" strike="noStrike" cap="none">
                          <a:solidFill>
                            <a:srgbClr val="000000"/>
                          </a:solidFill>
                          <a:highlight>
                            <a:schemeClr val="lt1"/>
                          </a:highlight>
                          <a:latin typeface="Calibri"/>
                          <a:ea typeface="Calibri"/>
                          <a:cs typeface="Calibri"/>
                          <a:sym typeface="Calibri"/>
                        </a:rPr>
                        <a:t>Cox </a:t>
                      </a:r>
                      <a:r>
                        <a:rPr lang="fr" sz="1200" b="1">
                          <a:solidFill>
                            <a:srgbClr val="000000"/>
                          </a:solidFill>
                          <a:highlight>
                            <a:schemeClr val="lt1"/>
                          </a:highlight>
                          <a:latin typeface="Calibri"/>
                          <a:ea typeface="Calibri"/>
                          <a:cs typeface="Calibri"/>
                          <a:sym typeface="Calibri"/>
                        </a:rPr>
                        <a:t>(cluster)</a:t>
                      </a:r>
                      <a:endParaRPr sz="1200" b="1">
                        <a:highlight>
                          <a:schemeClr val="lt1"/>
                        </a:highlight>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5833"/>
                        </a:lnSpc>
                        <a:spcBef>
                          <a:spcPts val="0"/>
                        </a:spcBef>
                        <a:spcAft>
                          <a:spcPts val="0"/>
                        </a:spcAft>
                        <a:buNone/>
                      </a:pPr>
                      <a:r>
                        <a:rPr lang="fr" sz="1200" b="1">
                          <a:solidFill>
                            <a:srgbClr val="000000"/>
                          </a:solidFill>
                          <a:highlight>
                            <a:schemeClr val="lt1"/>
                          </a:highlight>
                          <a:latin typeface="Calibri"/>
                          <a:ea typeface="Calibri"/>
                          <a:cs typeface="Calibri"/>
                          <a:sym typeface="Calibri"/>
                        </a:rPr>
                        <a:t>1.37  [1.01 - 1.86]</a:t>
                      </a:r>
                      <a:endParaRPr sz="12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85833"/>
                        </a:lnSpc>
                        <a:spcBef>
                          <a:spcPts val="0"/>
                        </a:spcBef>
                        <a:spcAft>
                          <a:spcPts val="0"/>
                        </a:spcAft>
                        <a:buNone/>
                      </a:pPr>
                      <a:r>
                        <a:rPr lang="fr" sz="1200" b="1">
                          <a:solidFill>
                            <a:srgbClr val="000000"/>
                          </a:solidFill>
                          <a:highlight>
                            <a:schemeClr val="lt1"/>
                          </a:highlight>
                          <a:latin typeface="Calibri"/>
                          <a:ea typeface="Calibri"/>
                          <a:cs typeface="Calibri"/>
                          <a:sym typeface="Calibri"/>
                        </a:rPr>
                        <a:t>0.044</a:t>
                      </a:r>
                      <a:endParaRPr sz="1200" b="1" u="none" strike="noStrike" cap="none">
                        <a:solidFill>
                          <a:srgbClr val="000000"/>
                        </a:solidFill>
                        <a:highlight>
                          <a:schemeClr val="lt1"/>
                        </a:highlight>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pic>
        <p:nvPicPr>
          <p:cNvPr id="807" name="Google Shape;807;p56"/>
          <p:cNvPicPr preferRelativeResize="0"/>
          <p:nvPr/>
        </p:nvPicPr>
        <p:blipFill rotWithShape="1">
          <a:blip r:embed="rId5">
            <a:alphaModFix/>
          </a:blip>
          <a:srcRect l="35258" r="33627"/>
          <a:stretch/>
        </p:blipFill>
        <p:spPr>
          <a:xfrm>
            <a:off x="4402100" y="1729100"/>
            <a:ext cx="1676175" cy="294596"/>
          </a:xfrm>
          <a:prstGeom prst="rect">
            <a:avLst/>
          </a:prstGeom>
          <a:noFill/>
          <a:ln>
            <a:noFill/>
          </a:ln>
        </p:spPr>
      </p:pic>
      <p:pic>
        <p:nvPicPr>
          <p:cNvPr id="808" name="Google Shape;808;p56"/>
          <p:cNvPicPr preferRelativeResize="0"/>
          <p:nvPr/>
        </p:nvPicPr>
        <p:blipFill rotWithShape="1">
          <a:blip r:embed="rId5">
            <a:alphaModFix/>
          </a:blip>
          <a:srcRect l="67839"/>
          <a:stretch/>
        </p:blipFill>
        <p:spPr>
          <a:xfrm>
            <a:off x="6162950" y="1723250"/>
            <a:ext cx="1801293" cy="30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12"/>
        <p:cNvGrpSpPr/>
        <p:nvPr/>
      </p:nvGrpSpPr>
      <p:grpSpPr>
        <a:xfrm>
          <a:off x="0" y="0"/>
          <a:ext cx="0" cy="0"/>
          <a:chOff x="0" y="0"/>
          <a:chExt cx="0" cy="0"/>
        </a:xfrm>
      </p:grpSpPr>
      <p:graphicFrame>
        <p:nvGraphicFramePr>
          <p:cNvPr id="813" name="Google Shape;813;p57"/>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814" name="Google Shape;814;p5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815" name="Google Shape;815;p57"/>
          <p:cNvSpPr txBox="1"/>
          <p:nvPr/>
        </p:nvSpPr>
        <p:spPr>
          <a:xfrm>
            <a:off x="158750" y="680875"/>
            <a:ext cx="8852700" cy="306300"/>
          </a:xfrm>
          <a:prstGeom prst="rect">
            <a:avLst/>
          </a:prstGeom>
          <a:solidFill>
            <a:srgbClr val="C9DAF8"/>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Résultats postopératoires tardifs</a:t>
            </a:r>
            <a:endParaRPr sz="1800" b="1">
              <a:solidFill>
                <a:schemeClr val="dk1"/>
              </a:solidFill>
              <a:latin typeface="Calibri"/>
              <a:ea typeface="Calibri"/>
              <a:cs typeface="Calibri"/>
              <a:sym typeface="Calibri"/>
            </a:endParaRPr>
          </a:p>
        </p:txBody>
      </p:sp>
      <p:grpSp>
        <p:nvGrpSpPr>
          <p:cNvPr id="816" name="Google Shape;816;p57"/>
          <p:cNvGrpSpPr/>
          <p:nvPr/>
        </p:nvGrpSpPr>
        <p:grpSpPr>
          <a:xfrm>
            <a:off x="117725" y="1080063"/>
            <a:ext cx="8948348" cy="460651"/>
            <a:chOff x="247046" y="2477109"/>
            <a:chExt cx="3780300" cy="3273994"/>
          </a:xfrm>
        </p:grpSpPr>
        <p:sp>
          <p:nvSpPr>
            <p:cNvPr id="817" name="Google Shape;817;p57"/>
            <p:cNvSpPr/>
            <p:nvPr/>
          </p:nvSpPr>
          <p:spPr>
            <a:xfrm>
              <a:off x="247046" y="2553403"/>
              <a:ext cx="3780300" cy="3197700"/>
            </a:xfrm>
            <a:prstGeom prst="roundRect">
              <a:avLst>
                <a:gd name="adj" fmla="val 16667"/>
              </a:avLst>
            </a:prstGeom>
            <a:solidFill>
              <a:srgbClr val="A4C2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818" name="Google Shape;818;p57"/>
            <p:cNvSpPr txBox="1"/>
            <p:nvPr/>
          </p:nvSpPr>
          <p:spPr>
            <a:xfrm>
              <a:off x="300211" y="2477109"/>
              <a:ext cx="3561300" cy="3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000" b="1" i="0" u="none" strike="noStrike" cap="none">
                  <a:solidFill>
                    <a:srgbClr val="000000"/>
                  </a:solidFill>
                  <a:latin typeface="Calibri"/>
                  <a:ea typeface="Calibri"/>
                  <a:cs typeface="Calibri"/>
                  <a:sym typeface="Calibri"/>
                </a:rPr>
                <a:t>Rétablissement : </a:t>
              </a:r>
              <a:r>
                <a:rPr lang="fr" sz="2000" b="1">
                  <a:latin typeface="Calibri"/>
                  <a:ea typeface="Calibri"/>
                  <a:cs typeface="Calibri"/>
                  <a:sym typeface="Calibri"/>
                </a:rPr>
                <a:t>taux et délai médian</a:t>
              </a:r>
              <a:endParaRPr sz="2000" b="1" i="0" u="none" strike="noStrike" cap="none">
                <a:solidFill>
                  <a:srgbClr val="000000"/>
                </a:solidFill>
                <a:latin typeface="Calibri"/>
                <a:ea typeface="Calibri"/>
                <a:cs typeface="Calibri"/>
                <a:sym typeface="Calibri"/>
              </a:endParaRPr>
            </a:p>
          </p:txBody>
        </p:sp>
      </p:grpSp>
      <p:graphicFrame>
        <p:nvGraphicFramePr>
          <p:cNvPr id="819" name="Google Shape;819;p57"/>
          <p:cNvGraphicFramePr/>
          <p:nvPr/>
        </p:nvGraphicFramePr>
        <p:xfrm>
          <a:off x="222268" y="1670846"/>
          <a:ext cx="3000000" cy="3000000"/>
        </p:xfrm>
        <a:graphic>
          <a:graphicData uri="http://schemas.openxmlformats.org/drawingml/2006/table">
            <a:tbl>
              <a:tblPr>
                <a:noFill/>
                <a:tableStyleId>{1ACD37C6-3187-4E7C-9A4E-63B07AE9CED7}</a:tableStyleId>
              </a:tblPr>
              <a:tblGrid>
                <a:gridCol w="2507150">
                  <a:extLst>
                    <a:ext uri="{9D8B030D-6E8A-4147-A177-3AD203B41FA5}">
                      <a16:colId xmlns:a16="http://schemas.microsoft.com/office/drawing/2014/main" val="20000"/>
                    </a:ext>
                  </a:extLst>
                </a:gridCol>
                <a:gridCol w="2827175">
                  <a:extLst>
                    <a:ext uri="{9D8B030D-6E8A-4147-A177-3AD203B41FA5}">
                      <a16:colId xmlns:a16="http://schemas.microsoft.com/office/drawing/2014/main" val="20001"/>
                    </a:ext>
                  </a:extLst>
                </a:gridCol>
                <a:gridCol w="2148100">
                  <a:extLst>
                    <a:ext uri="{9D8B030D-6E8A-4147-A177-3AD203B41FA5}">
                      <a16:colId xmlns:a16="http://schemas.microsoft.com/office/drawing/2014/main" val="20002"/>
                    </a:ext>
                  </a:extLst>
                </a:gridCol>
                <a:gridCol w="1306750">
                  <a:extLst>
                    <a:ext uri="{9D8B030D-6E8A-4147-A177-3AD203B41FA5}">
                      <a16:colId xmlns:a16="http://schemas.microsoft.com/office/drawing/2014/main" val="20003"/>
                    </a:ext>
                  </a:extLst>
                </a:gridCol>
              </a:tblGrid>
              <a:tr h="527600">
                <a:tc>
                  <a:txBody>
                    <a:bodyPr/>
                    <a:lstStyle/>
                    <a:p>
                      <a:pPr marL="0" marR="0" lvl="0" indent="0" algn="l" rtl="0">
                        <a:lnSpc>
                          <a:spcPct val="143750"/>
                        </a:lnSpc>
                        <a:spcBef>
                          <a:spcPts val="0"/>
                        </a:spcBef>
                        <a:spcAft>
                          <a:spcPts val="0"/>
                        </a:spcAft>
                        <a:buNone/>
                      </a:pPr>
                      <a:r>
                        <a:rPr lang="fr" sz="1600" u="none" strike="noStrike" cap="none">
                          <a:solidFill>
                            <a:srgbClr val="000000"/>
                          </a:solidFill>
                          <a:latin typeface="Calibri"/>
                          <a:ea typeface="Calibri"/>
                          <a:cs typeface="Calibri"/>
                          <a:sym typeface="Calibri"/>
                        </a:rPr>
                        <a:t> </a:t>
                      </a:r>
                      <a:endParaRPr sz="1500"/>
                    </a:p>
                  </a:txBody>
                  <a:tcPr marL="28575" marR="28575" marT="0" marB="0">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127777"/>
                        </a:lnSpc>
                        <a:spcBef>
                          <a:spcPts val="0"/>
                        </a:spcBef>
                        <a:spcAft>
                          <a:spcPts val="0"/>
                        </a:spcAft>
                        <a:buNone/>
                      </a:pPr>
                      <a:r>
                        <a:rPr lang="fr" sz="1800" b="1" u="none" strike="noStrike" cap="none">
                          <a:solidFill>
                            <a:srgbClr val="000000"/>
                          </a:solidFill>
                          <a:latin typeface="Calibri"/>
                          <a:ea typeface="Calibri"/>
                          <a:cs typeface="Calibri"/>
                          <a:sym typeface="Calibri"/>
                        </a:rPr>
                        <a:t>Hartmann Coelio</a:t>
                      </a:r>
                      <a:r>
                        <a:rPr lang="fr" sz="1800" u="none" strike="noStrike" cap="none">
                          <a:solidFill>
                            <a:srgbClr val="000000"/>
                          </a:solidFill>
                          <a:latin typeface="Calibri"/>
                          <a:ea typeface="Calibri"/>
                          <a:cs typeface="Calibri"/>
                          <a:sym typeface="Calibri"/>
                        </a:rPr>
                        <a:t>, N = 101</a:t>
                      </a:r>
                      <a:endParaRPr sz="15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9DAF8"/>
                    </a:solidFill>
                  </a:tcPr>
                </a:tc>
                <a:tc>
                  <a:txBody>
                    <a:bodyPr/>
                    <a:lstStyle/>
                    <a:p>
                      <a:pPr marL="0" marR="0" lvl="0" indent="0" algn="ctr" rtl="0">
                        <a:lnSpc>
                          <a:spcPct val="127777"/>
                        </a:lnSpc>
                        <a:spcBef>
                          <a:spcPts val="0"/>
                        </a:spcBef>
                        <a:spcAft>
                          <a:spcPts val="0"/>
                        </a:spcAft>
                        <a:buNone/>
                      </a:pPr>
                      <a:r>
                        <a:rPr lang="fr" sz="1800" b="1" u="none" strike="noStrike" cap="none">
                          <a:solidFill>
                            <a:srgbClr val="000000"/>
                          </a:solidFill>
                          <a:latin typeface="Calibri"/>
                          <a:ea typeface="Calibri"/>
                          <a:cs typeface="Calibri"/>
                          <a:sym typeface="Calibri"/>
                        </a:rPr>
                        <a:t>RA laparo</a:t>
                      </a:r>
                      <a:r>
                        <a:rPr lang="fr" sz="1800" u="none" strike="noStrike" cap="none">
                          <a:solidFill>
                            <a:srgbClr val="000000"/>
                          </a:solidFill>
                          <a:latin typeface="Calibri"/>
                          <a:ea typeface="Calibri"/>
                          <a:cs typeface="Calibri"/>
                          <a:sym typeface="Calibri"/>
                        </a:rPr>
                        <a:t>, N = 101</a:t>
                      </a:r>
                      <a:endParaRPr sz="15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9DAF8"/>
                    </a:solidFill>
                  </a:tcPr>
                </a:tc>
                <a:tc>
                  <a:txBody>
                    <a:bodyPr/>
                    <a:lstStyle/>
                    <a:p>
                      <a:pPr marL="0" marR="0" lvl="0" indent="0" algn="ctr" rtl="0">
                        <a:lnSpc>
                          <a:spcPct val="127777"/>
                        </a:lnSpc>
                        <a:spcBef>
                          <a:spcPts val="0"/>
                        </a:spcBef>
                        <a:spcAft>
                          <a:spcPts val="0"/>
                        </a:spcAft>
                        <a:buNone/>
                      </a:pPr>
                      <a:r>
                        <a:rPr lang="fr" sz="1800" b="1" u="none" strike="noStrike" cap="none">
                          <a:solidFill>
                            <a:srgbClr val="000000"/>
                          </a:solidFill>
                          <a:latin typeface="Calibri"/>
                          <a:ea typeface="Calibri"/>
                          <a:cs typeface="Calibri"/>
                          <a:sym typeface="Calibri"/>
                        </a:rPr>
                        <a:t>p-value</a:t>
                      </a:r>
                      <a:endParaRPr sz="1800" u="none" strike="noStrike" cap="none">
                        <a:solidFill>
                          <a:srgbClr val="000000"/>
                        </a:solidFill>
                        <a:latin typeface="Calibri"/>
                        <a:ea typeface="Calibri"/>
                        <a:cs typeface="Calibri"/>
                        <a:sym typeface="Calibri"/>
                      </a:endParaRPr>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81000">
                <a:tc>
                  <a:txBody>
                    <a:bodyPr/>
                    <a:lstStyle/>
                    <a:p>
                      <a:pPr marL="0" marR="0" lvl="0" indent="0" algn="l" rtl="0">
                        <a:lnSpc>
                          <a:spcPct val="127777"/>
                        </a:lnSpc>
                        <a:spcBef>
                          <a:spcPts val="0"/>
                        </a:spcBef>
                        <a:spcAft>
                          <a:spcPts val="0"/>
                        </a:spcAft>
                        <a:buNone/>
                      </a:pPr>
                      <a:r>
                        <a:rPr lang="fr" sz="1600">
                          <a:solidFill>
                            <a:srgbClr val="000000"/>
                          </a:solidFill>
                          <a:latin typeface="Calibri"/>
                          <a:ea typeface="Calibri"/>
                          <a:cs typeface="Calibri"/>
                          <a:sym typeface="Calibri"/>
                        </a:rPr>
                        <a:t>Taux de rétablissement (%)</a:t>
                      </a:r>
                      <a:endParaRPr sz="13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600" b="1" u="none" strike="noStrike" cap="none">
                          <a:solidFill>
                            <a:srgbClr val="000000"/>
                          </a:solidFill>
                          <a:latin typeface="Calibri"/>
                          <a:ea typeface="Calibri"/>
                          <a:cs typeface="Calibri"/>
                          <a:sym typeface="Calibri"/>
                        </a:rPr>
                        <a:t>71 (70%)</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600" b="1" u="none" strike="noStrike" cap="none">
                          <a:solidFill>
                            <a:srgbClr val="000000"/>
                          </a:solidFill>
                          <a:latin typeface="Calibri"/>
                          <a:ea typeface="Calibri"/>
                          <a:cs typeface="Calibri"/>
                          <a:sym typeface="Calibri"/>
                        </a:rPr>
                        <a:t>89 (88%)</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6388"/>
                        </a:lnSpc>
                        <a:spcBef>
                          <a:spcPts val="0"/>
                        </a:spcBef>
                        <a:spcAft>
                          <a:spcPts val="0"/>
                        </a:spcAft>
                        <a:buNone/>
                      </a:pPr>
                      <a:r>
                        <a:rPr lang="fr" sz="1600" b="1" u="none" strike="noStrike" cap="none">
                          <a:solidFill>
                            <a:srgbClr val="000000"/>
                          </a:solidFill>
                          <a:latin typeface="Calibri"/>
                          <a:ea typeface="Calibri"/>
                          <a:cs typeface="Calibri"/>
                          <a:sym typeface="Calibri"/>
                        </a:rPr>
                        <a:t>0.002</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81000">
                <a:tc>
                  <a:txBody>
                    <a:bodyPr/>
                    <a:lstStyle/>
                    <a:p>
                      <a:pPr marL="0" marR="0" lvl="0" indent="0" algn="l" rtl="0">
                        <a:lnSpc>
                          <a:spcPct val="127777"/>
                        </a:lnSpc>
                        <a:spcBef>
                          <a:spcPts val="0"/>
                        </a:spcBef>
                        <a:spcAft>
                          <a:spcPts val="0"/>
                        </a:spcAft>
                        <a:buNone/>
                      </a:pPr>
                      <a:r>
                        <a:rPr lang="fr" sz="1600">
                          <a:solidFill>
                            <a:srgbClr val="000000"/>
                          </a:solidFill>
                          <a:latin typeface="Calibri"/>
                          <a:ea typeface="Calibri"/>
                          <a:cs typeface="Calibri"/>
                          <a:sym typeface="Calibri"/>
                        </a:rPr>
                        <a:t>Délai médian </a:t>
                      </a:r>
                      <a:endParaRPr sz="1300"/>
                    </a:p>
                  </a:txBody>
                  <a:tcPr marL="28575" marR="28575"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5833"/>
                        </a:lnSpc>
                        <a:spcBef>
                          <a:spcPts val="0"/>
                        </a:spcBef>
                        <a:spcAft>
                          <a:spcPts val="0"/>
                        </a:spcAft>
                        <a:buNone/>
                      </a:pPr>
                      <a:r>
                        <a:rPr lang="fr" sz="1600" u="none" strike="noStrike" cap="none">
                          <a:solidFill>
                            <a:srgbClr val="000000"/>
                          </a:solidFill>
                          <a:latin typeface="Calibri"/>
                          <a:ea typeface="Calibri"/>
                          <a:cs typeface="Calibri"/>
                          <a:sym typeface="Calibri"/>
                        </a:rPr>
                        <a:t>144 j</a:t>
                      </a:r>
                      <a:r>
                        <a:rPr lang="fr" sz="1600">
                          <a:solidFill>
                            <a:srgbClr val="000000"/>
                          </a:solidFill>
                          <a:latin typeface="Calibri"/>
                          <a:ea typeface="Calibri"/>
                          <a:cs typeface="Calibri"/>
                          <a:sym typeface="Calibri"/>
                        </a:rPr>
                        <a:t>ours </a:t>
                      </a:r>
                      <a:r>
                        <a:rPr lang="fr" sz="1600" u="none" strike="noStrike" cap="none">
                          <a:solidFill>
                            <a:srgbClr val="000000"/>
                          </a:solidFill>
                          <a:latin typeface="Calibri"/>
                          <a:ea typeface="Calibri"/>
                          <a:cs typeface="Calibri"/>
                          <a:sym typeface="Calibri"/>
                        </a:rPr>
                        <a:t> (108 - 187)</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5833"/>
                        </a:lnSpc>
                        <a:spcBef>
                          <a:spcPts val="0"/>
                        </a:spcBef>
                        <a:spcAft>
                          <a:spcPts val="0"/>
                        </a:spcAft>
                        <a:buNone/>
                      </a:pPr>
                      <a:r>
                        <a:rPr lang="fr" sz="1600" u="none" strike="noStrike" cap="none">
                          <a:solidFill>
                            <a:srgbClr val="000000"/>
                          </a:solidFill>
                          <a:latin typeface="Calibri"/>
                          <a:ea typeface="Calibri"/>
                          <a:cs typeface="Calibri"/>
                          <a:sym typeface="Calibri"/>
                        </a:rPr>
                        <a:t>113 jours (83 - 174)</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ctr" rtl="0">
                        <a:lnSpc>
                          <a:spcPct val="85833"/>
                        </a:lnSpc>
                        <a:spcBef>
                          <a:spcPts val="0"/>
                        </a:spcBef>
                        <a:spcAft>
                          <a:spcPts val="0"/>
                        </a:spcAft>
                        <a:buNone/>
                      </a:pPr>
                      <a:r>
                        <a:rPr lang="fr" sz="1600" u="none" strike="noStrike" cap="none">
                          <a:solidFill>
                            <a:srgbClr val="000000"/>
                          </a:solidFill>
                          <a:latin typeface="Calibri"/>
                          <a:ea typeface="Calibri"/>
                          <a:cs typeface="Calibri"/>
                          <a:sym typeface="Calibri"/>
                        </a:rPr>
                        <a:t>0.068</a:t>
                      </a:r>
                      <a:endParaRPr sz="1600" u="none" strike="noStrike" cap="none">
                        <a:solidFill>
                          <a:srgbClr val="000000"/>
                        </a:solidFill>
                        <a:latin typeface="Calibri"/>
                        <a:ea typeface="Calibri"/>
                        <a:cs typeface="Calibri"/>
                        <a:sym typeface="Calibri"/>
                      </a:endParaRPr>
                    </a:p>
                  </a:txBody>
                  <a:tcPr marL="0" marR="0" marT="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820" name="Google Shape;820;p57"/>
          <p:cNvPicPr preferRelativeResize="0"/>
          <p:nvPr/>
        </p:nvPicPr>
        <p:blipFill rotWithShape="1">
          <a:blip r:embed="rId4">
            <a:alphaModFix/>
          </a:blip>
          <a:srcRect/>
          <a:stretch/>
        </p:blipFill>
        <p:spPr>
          <a:xfrm>
            <a:off x="8429624" y="1019486"/>
            <a:ext cx="581826" cy="581826"/>
          </a:xfrm>
          <a:prstGeom prst="rect">
            <a:avLst/>
          </a:prstGeom>
          <a:noFill/>
          <a:ln>
            <a:noFill/>
          </a:ln>
        </p:spPr>
      </p:pic>
      <p:sp>
        <p:nvSpPr>
          <p:cNvPr id="821" name="Google Shape;821;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31</a:t>
            </a:fld>
            <a:endParaRPr/>
          </a:p>
        </p:txBody>
      </p:sp>
      <p:sp>
        <p:nvSpPr>
          <p:cNvPr id="822" name="Google Shape;822;p57"/>
          <p:cNvSpPr/>
          <p:nvPr/>
        </p:nvSpPr>
        <p:spPr>
          <a:xfrm>
            <a:off x="365550" y="3869300"/>
            <a:ext cx="4594800" cy="10899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Significativement meilleur dans le groupe résection-anastomose</a:t>
            </a:r>
            <a:endParaRPr sz="1500" b="1">
              <a:solidFill>
                <a:schemeClr val="dk1"/>
              </a:solidFill>
              <a:latin typeface="Calibri"/>
              <a:ea typeface="Calibri"/>
              <a:cs typeface="Calibri"/>
              <a:sym typeface="Calibri"/>
            </a:endParaRPr>
          </a:p>
        </p:txBody>
      </p:sp>
      <p:sp>
        <p:nvSpPr>
          <p:cNvPr id="823" name="Google Shape;823;p57"/>
          <p:cNvSpPr/>
          <p:nvPr/>
        </p:nvSpPr>
        <p:spPr>
          <a:xfrm>
            <a:off x="365425" y="3869300"/>
            <a:ext cx="4594800" cy="306300"/>
          </a:xfrm>
          <a:prstGeom prst="roundRect">
            <a:avLst>
              <a:gd name="adj" fmla="val 16667"/>
            </a:avLst>
          </a:prstGeom>
          <a:solidFill>
            <a:srgbClr val="A4C2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800" b="1">
                <a:solidFill>
                  <a:schemeClr val="dk1"/>
                </a:solidFill>
                <a:latin typeface="Calibri"/>
                <a:ea typeface="Calibri"/>
                <a:cs typeface="Calibri"/>
                <a:sym typeface="Calibri"/>
              </a:rPr>
              <a:t>TAUX DE RÉTABLISSEMENT</a:t>
            </a:r>
            <a:endParaRPr sz="1800" b="1">
              <a:solidFill>
                <a:schemeClr val="dk1"/>
              </a:solidFill>
              <a:latin typeface="Calibri"/>
              <a:ea typeface="Calibri"/>
              <a:cs typeface="Calibri"/>
              <a:sym typeface="Calibri"/>
            </a:endParaRPr>
          </a:p>
        </p:txBody>
      </p:sp>
      <p:sp>
        <p:nvSpPr>
          <p:cNvPr id="824" name="Google Shape;824;p57"/>
          <p:cNvSpPr/>
          <p:nvPr/>
        </p:nvSpPr>
        <p:spPr>
          <a:xfrm>
            <a:off x="5189400" y="3869300"/>
            <a:ext cx="3860700" cy="1089900"/>
          </a:xfrm>
          <a:prstGeom prst="roundRect">
            <a:avLst>
              <a:gd name="adj" fmla="val 16667"/>
            </a:avLst>
          </a:prstGeom>
          <a:solidFill>
            <a:srgbClr val="DEEA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br>
              <a:rPr lang="fr" sz="1500" b="1">
                <a:solidFill>
                  <a:schemeClr val="dk1"/>
                </a:solidFill>
                <a:latin typeface="Calibri"/>
                <a:ea typeface="Calibri"/>
                <a:cs typeface="Calibri"/>
                <a:sym typeface="Calibri"/>
              </a:rPr>
            </a:br>
            <a:r>
              <a:rPr lang="fr" sz="1500" b="1">
                <a:solidFill>
                  <a:schemeClr val="dk1"/>
                </a:solidFill>
                <a:latin typeface="Calibri"/>
                <a:ea typeface="Calibri"/>
                <a:cs typeface="Calibri"/>
                <a:sym typeface="Calibri"/>
              </a:rPr>
              <a:t>Pas de différence significative</a:t>
            </a:r>
            <a:endParaRPr sz="1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Tendance faveur résection anastomose</a:t>
            </a:r>
            <a:endParaRPr sz="1500" b="1">
              <a:solidFill>
                <a:schemeClr val="dk1"/>
              </a:solidFill>
              <a:latin typeface="Calibri"/>
              <a:ea typeface="Calibri"/>
              <a:cs typeface="Calibri"/>
              <a:sym typeface="Calibri"/>
            </a:endParaRPr>
          </a:p>
        </p:txBody>
      </p:sp>
      <p:sp>
        <p:nvSpPr>
          <p:cNvPr id="825" name="Google Shape;825;p57"/>
          <p:cNvSpPr/>
          <p:nvPr/>
        </p:nvSpPr>
        <p:spPr>
          <a:xfrm>
            <a:off x="5189200" y="3869300"/>
            <a:ext cx="3860700" cy="306300"/>
          </a:xfrm>
          <a:prstGeom prst="roundRect">
            <a:avLst>
              <a:gd name="adj" fmla="val 16667"/>
            </a:avLst>
          </a:prstGeom>
          <a:solidFill>
            <a:srgbClr val="A4C2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800" b="1">
                <a:solidFill>
                  <a:schemeClr val="dk1"/>
                </a:solidFill>
                <a:latin typeface="Calibri"/>
                <a:ea typeface="Calibri"/>
                <a:cs typeface="Calibri"/>
                <a:sym typeface="Calibri"/>
              </a:rPr>
              <a:t>Délai médian</a:t>
            </a:r>
            <a:endParaRPr sz="1800" b="1">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829"/>
        <p:cNvGrpSpPr/>
        <p:nvPr/>
      </p:nvGrpSpPr>
      <p:grpSpPr>
        <a:xfrm>
          <a:off x="0" y="0"/>
          <a:ext cx="0" cy="0"/>
          <a:chOff x="0" y="0"/>
          <a:chExt cx="0" cy="0"/>
        </a:xfrm>
      </p:grpSpPr>
      <p:sp>
        <p:nvSpPr>
          <p:cNvPr id="830" name="Google Shape;830;p58"/>
          <p:cNvSpPr/>
          <p:nvPr/>
        </p:nvSpPr>
        <p:spPr>
          <a:xfrm>
            <a:off x="365550" y="3869300"/>
            <a:ext cx="4594800" cy="1089900"/>
          </a:xfrm>
          <a:prstGeom prst="roundRect">
            <a:avLst>
              <a:gd name="adj" fmla="val 16667"/>
            </a:avLst>
          </a:prstGeom>
          <a:solidFill>
            <a:srgbClr val="EDF8E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Significativement meilleur dans le groupe résection-anastomose (pas d’impact de la conversion)</a:t>
            </a:r>
            <a:endParaRPr sz="1500" b="1">
              <a:solidFill>
                <a:schemeClr val="dk1"/>
              </a:solidFill>
              <a:latin typeface="Calibri"/>
              <a:ea typeface="Calibri"/>
              <a:cs typeface="Calibri"/>
              <a:sym typeface="Calibri"/>
            </a:endParaRPr>
          </a:p>
        </p:txBody>
      </p:sp>
      <p:graphicFrame>
        <p:nvGraphicFramePr>
          <p:cNvPr id="831" name="Google Shape;831;p58"/>
          <p:cNvGraphicFramePr/>
          <p:nvPr/>
        </p:nvGraphicFramePr>
        <p:xfrm>
          <a:off x="0" y="0"/>
          <a:ext cx="3000000" cy="3000000"/>
        </p:xfrm>
        <a:graphic>
          <a:graphicData uri="http://schemas.openxmlformats.org/drawingml/2006/table">
            <a:tbl>
              <a:tblPr>
                <a:noFill/>
                <a:tableStyleId>{D4678EEF-B43B-4963-B77F-EEF7BE8E36AD}</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750">
                <a:tc>
                  <a:txBody>
                    <a:bodyPr/>
                    <a:lstStyle/>
                    <a:p>
                      <a:pPr marL="0" marR="0" lvl="0" indent="0" algn="ctr" rtl="0">
                        <a:lnSpc>
                          <a:spcPct val="100000"/>
                        </a:lnSpc>
                        <a:spcBef>
                          <a:spcPts val="0"/>
                        </a:spcBef>
                        <a:spcAft>
                          <a:spcPts val="0"/>
                        </a:spcAft>
                        <a:buNone/>
                      </a:pPr>
                      <a:r>
                        <a:rPr lang="fr" sz="1700" b="0" u="none" strike="noStrike">
                          <a:solidFill>
                            <a:srgbClr val="B7B7B7"/>
                          </a:solidFill>
                          <a:latin typeface="Calibri"/>
                          <a:ea typeface="Calibri"/>
                          <a:cs typeface="Calibri"/>
                          <a:sym typeface="Calibri"/>
                        </a:rPr>
                        <a:t>Introduction</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0" u="none" strike="noStrike">
                          <a:solidFill>
                            <a:srgbClr val="CCCCCC"/>
                          </a:solidFill>
                          <a:latin typeface="Calibri"/>
                          <a:ea typeface="Calibri"/>
                          <a:cs typeface="Calibri"/>
                          <a:sym typeface="Calibri"/>
                        </a:rPr>
                        <a:t>Méthodes</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1" u="none" strike="noStrike">
                          <a:solidFill>
                            <a:srgbClr val="FFFFFF"/>
                          </a:solidFill>
                          <a:latin typeface="Calibri"/>
                          <a:ea typeface="Calibri"/>
                          <a:cs typeface="Calibri"/>
                          <a:sym typeface="Calibri"/>
                        </a:rPr>
                        <a:t>Résultats</a:t>
                      </a:r>
                      <a:endParaRPr sz="1700" b="0" u="none" strike="noStrike">
                        <a:solidFill>
                          <a:srgbClr val="FFFFFF"/>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3756A2"/>
                    </a:solidFill>
                  </a:tcPr>
                </a:tc>
                <a:tc>
                  <a:txBody>
                    <a:bodyPr/>
                    <a:lstStyle/>
                    <a:p>
                      <a:pPr marL="0" marR="0" lvl="0" indent="0" algn="ctr" rtl="0">
                        <a:lnSpc>
                          <a:spcPct val="100000"/>
                        </a:lnSpc>
                        <a:spcBef>
                          <a:spcPts val="0"/>
                        </a:spcBef>
                        <a:spcAft>
                          <a:spcPts val="0"/>
                        </a:spcAft>
                        <a:buNone/>
                      </a:pPr>
                      <a:r>
                        <a:rPr lang="fr" sz="1700" b="0" u="none" strike="noStrike">
                          <a:solidFill>
                            <a:srgbClr val="999999"/>
                          </a:solidFill>
                          <a:latin typeface="Calibri"/>
                          <a:ea typeface="Calibri"/>
                          <a:cs typeface="Calibri"/>
                          <a:sym typeface="Calibri"/>
                        </a:rPr>
                        <a:t>Discussion</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spcBef>
                          <a:spcPts val="0"/>
                        </a:spcBef>
                        <a:spcAft>
                          <a:spcPts val="0"/>
                        </a:spcAft>
                        <a:buNone/>
                      </a:pPr>
                      <a:endParaRPr sz="18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832" name="Google Shape;832;p58"/>
          <p:cNvPicPr preferRelativeResize="0"/>
          <p:nvPr/>
        </p:nvPicPr>
        <p:blipFill rotWithShape="1">
          <a:blip r:embed="rId3">
            <a:alphaModFix/>
          </a:blip>
          <a:srcRect/>
          <a:stretch/>
        </p:blipFill>
        <p:spPr>
          <a:xfrm>
            <a:off x="7608600" y="0"/>
            <a:ext cx="1535040" cy="590760"/>
          </a:xfrm>
          <a:prstGeom prst="rect">
            <a:avLst/>
          </a:prstGeom>
          <a:noFill/>
          <a:ln>
            <a:noFill/>
          </a:ln>
        </p:spPr>
      </p:pic>
      <p:sp>
        <p:nvSpPr>
          <p:cNvPr id="833" name="Google Shape;833;p58"/>
          <p:cNvSpPr/>
          <p:nvPr/>
        </p:nvSpPr>
        <p:spPr>
          <a:xfrm>
            <a:off x="158760" y="680760"/>
            <a:ext cx="8852400" cy="306000"/>
          </a:xfrm>
          <a:prstGeom prst="rect">
            <a:avLst/>
          </a:prstGeom>
          <a:solidFill>
            <a:srgbClr val="C9DAF8"/>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fr" sz="1800" b="1" i="0" u="none" strike="noStrike" cap="none">
                <a:solidFill>
                  <a:schemeClr val="dk1"/>
                </a:solidFill>
                <a:latin typeface="Calibri"/>
                <a:ea typeface="Calibri"/>
                <a:cs typeface="Calibri"/>
                <a:sym typeface="Calibri"/>
              </a:rPr>
              <a:t>Résultats postopératoires tardifs</a:t>
            </a:r>
            <a:endParaRPr sz="1800" b="0" i="0" u="none" strike="noStrike" cap="none">
              <a:solidFill>
                <a:srgbClr val="000000"/>
              </a:solidFill>
              <a:latin typeface="Arial"/>
              <a:ea typeface="Arial"/>
              <a:cs typeface="Arial"/>
              <a:sym typeface="Arial"/>
            </a:endParaRPr>
          </a:p>
        </p:txBody>
      </p:sp>
      <p:sp>
        <p:nvSpPr>
          <p:cNvPr id="834" name="Google Shape;834;p58"/>
          <p:cNvSpPr/>
          <p:nvPr/>
        </p:nvSpPr>
        <p:spPr>
          <a:xfrm>
            <a:off x="837000" y="1310040"/>
            <a:ext cx="6987000" cy="46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35" name="Google Shape;835;p58"/>
          <p:cNvGrpSpPr/>
          <p:nvPr/>
        </p:nvGrpSpPr>
        <p:grpSpPr>
          <a:xfrm>
            <a:off x="117720" y="1080000"/>
            <a:ext cx="8948100" cy="460500"/>
            <a:chOff x="117720" y="1080000"/>
            <a:chExt cx="8948100" cy="460500"/>
          </a:xfrm>
        </p:grpSpPr>
        <p:sp>
          <p:nvSpPr>
            <p:cNvPr id="836" name="Google Shape;836;p58"/>
            <p:cNvSpPr/>
            <p:nvPr/>
          </p:nvSpPr>
          <p:spPr>
            <a:xfrm>
              <a:off x="117720" y="1090800"/>
              <a:ext cx="8948100" cy="449700"/>
            </a:xfrm>
            <a:prstGeom prst="roundRect">
              <a:avLst>
                <a:gd name="adj" fmla="val 16667"/>
              </a:avLst>
            </a:prstGeom>
            <a:solidFill>
              <a:srgbClr val="D9EAD3"/>
            </a:solid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7" name="Google Shape;837;p58"/>
            <p:cNvSpPr/>
            <p:nvPr/>
          </p:nvSpPr>
          <p:spPr>
            <a:xfrm>
              <a:off x="243720" y="1080000"/>
              <a:ext cx="8429700" cy="460500"/>
            </a:xfrm>
            <a:prstGeom prst="rect">
              <a:avLst/>
            </a:prstGeom>
            <a:no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None/>
              </a:pPr>
              <a:r>
                <a:rPr lang="fr" sz="2000" b="1" i="0" u="none" strike="noStrike" cap="none">
                  <a:solidFill>
                    <a:schemeClr val="dk1"/>
                  </a:solidFill>
                  <a:latin typeface="Calibri"/>
                  <a:ea typeface="Calibri"/>
                  <a:cs typeface="Calibri"/>
                  <a:sym typeface="Calibri"/>
                </a:rPr>
                <a:t>Un patient sur deux converti : impact sur le rétablissement de la continuité</a:t>
              </a:r>
              <a:endParaRPr sz="2000" b="0" i="0" u="none" strike="noStrike" cap="none">
                <a:solidFill>
                  <a:srgbClr val="000000"/>
                </a:solidFill>
                <a:latin typeface="Arial"/>
                <a:ea typeface="Arial"/>
                <a:cs typeface="Arial"/>
                <a:sym typeface="Arial"/>
              </a:endParaRPr>
            </a:p>
          </p:txBody>
        </p:sp>
      </p:grpSp>
      <p:pic>
        <p:nvPicPr>
          <p:cNvPr id="838" name="Google Shape;838;p58"/>
          <p:cNvPicPr preferRelativeResize="0"/>
          <p:nvPr/>
        </p:nvPicPr>
        <p:blipFill rotWithShape="1">
          <a:blip r:embed="rId4">
            <a:alphaModFix/>
          </a:blip>
          <a:srcRect t="22172" r="7063"/>
          <a:stretch/>
        </p:blipFill>
        <p:spPr>
          <a:xfrm>
            <a:off x="0" y="1879920"/>
            <a:ext cx="4751278" cy="1989000"/>
          </a:xfrm>
          <a:prstGeom prst="rect">
            <a:avLst/>
          </a:prstGeom>
          <a:noFill/>
          <a:ln>
            <a:noFill/>
          </a:ln>
        </p:spPr>
      </p:pic>
      <p:cxnSp>
        <p:nvCxnSpPr>
          <p:cNvPr id="839" name="Google Shape;839;p58"/>
          <p:cNvCxnSpPr/>
          <p:nvPr/>
        </p:nvCxnSpPr>
        <p:spPr>
          <a:xfrm rot="10800000">
            <a:off x="1440000" y="1879500"/>
            <a:ext cx="0" cy="100500"/>
          </a:xfrm>
          <a:prstGeom prst="straightConnector1">
            <a:avLst/>
          </a:prstGeom>
          <a:noFill/>
          <a:ln w="19050" cap="flat" cmpd="sng">
            <a:solidFill>
              <a:srgbClr val="3465A4"/>
            </a:solidFill>
            <a:prstDash val="dash"/>
            <a:round/>
            <a:headEnd type="none" w="sm" len="sm"/>
            <a:tailEnd type="none" w="sm" len="sm"/>
          </a:ln>
        </p:spPr>
      </p:cxnSp>
      <p:cxnSp>
        <p:nvCxnSpPr>
          <p:cNvPr id="840" name="Google Shape;840;p58"/>
          <p:cNvCxnSpPr/>
          <p:nvPr/>
        </p:nvCxnSpPr>
        <p:spPr>
          <a:xfrm>
            <a:off x="1440000" y="1879560"/>
            <a:ext cx="1296000" cy="0"/>
          </a:xfrm>
          <a:prstGeom prst="straightConnector1">
            <a:avLst/>
          </a:prstGeom>
          <a:noFill/>
          <a:ln w="19050" cap="flat" cmpd="sng">
            <a:solidFill>
              <a:srgbClr val="3465A4"/>
            </a:solidFill>
            <a:prstDash val="dash"/>
            <a:round/>
            <a:headEnd type="none" w="sm" len="sm"/>
            <a:tailEnd type="none" w="sm" len="sm"/>
          </a:ln>
        </p:spPr>
      </p:cxnSp>
      <p:cxnSp>
        <p:nvCxnSpPr>
          <p:cNvPr id="841" name="Google Shape;841;p58"/>
          <p:cNvCxnSpPr/>
          <p:nvPr/>
        </p:nvCxnSpPr>
        <p:spPr>
          <a:xfrm rot="10800000">
            <a:off x="2736000" y="1879500"/>
            <a:ext cx="0" cy="460500"/>
          </a:xfrm>
          <a:prstGeom prst="straightConnector1">
            <a:avLst/>
          </a:prstGeom>
          <a:noFill/>
          <a:ln w="19050" cap="flat" cmpd="sng">
            <a:solidFill>
              <a:srgbClr val="3465A4"/>
            </a:solidFill>
            <a:prstDash val="dash"/>
            <a:round/>
            <a:headEnd type="none" w="sm" len="sm"/>
            <a:tailEnd type="none" w="sm" len="sm"/>
          </a:ln>
        </p:spPr>
      </p:cxnSp>
      <p:cxnSp>
        <p:nvCxnSpPr>
          <p:cNvPr id="842" name="Google Shape;842;p58"/>
          <p:cNvCxnSpPr/>
          <p:nvPr/>
        </p:nvCxnSpPr>
        <p:spPr>
          <a:xfrm rot="10800000">
            <a:off x="1296000" y="1728000"/>
            <a:ext cx="0" cy="252000"/>
          </a:xfrm>
          <a:prstGeom prst="straightConnector1">
            <a:avLst/>
          </a:prstGeom>
          <a:noFill/>
          <a:ln w="19050" cap="flat" cmpd="sng">
            <a:solidFill>
              <a:srgbClr val="3465A4"/>
            </a:solidFill>
            <a:prstDash val="dash"/>
            <a:round/>
            <a:headEnd type="none" w="sm" len="sm"/>
            <a:tailEnd type="none" w="sm" len="sm"/>
          </a:ln>
        </p:spPr>
      </p:cxnSp>
      <p:cxnSp>
        <p:nvCxnSpPr>
          <p:cNvPr id="843" name="Google Shape;843;p58"/>
          <p:cNvCxnSpPr/>
          <p:nvPr/>
        </p:nvCxnSpPr>
        <p:spPr>
          <a:xfrm>
            <a:off x="1296000" y="1728000"/>
            <a:ext cx="2844000" cy="0"/>
          </a:xfrm>
          <a:prstGeom prst="straightConnector1">
            <a:avLst/>
          </a:prstGeom>
          <a:noFill/>
          <a:ln w="19050" cap="flat" cmpd="sng">
            <a:solidFill>
              <a:srgbClr val="3465A4"/>
            </a:solidFill>
            <a:prstDash val="dash"/>
            <a:round/>
            <a:headEnd type="none" w="sm" len="sm"/>
            <a:tailEnd type="none" w="sm" len="sm"/>
          </a:ln>
        </p:spPr>
      </p:cxnSp>
      <p:cxnSp>
        <p:nvCxnSpPr>
          <p:cNvPr id="844" name="Google Shape;844;p58"/>
          <p:cNvCxnSpPr/>
          <p:nvPr/>
        </p:nvCxnSpPr>
        <p:spPr>
          <a:xfrm rot="10800000">
            <a:off x="4140000" y="1728060"/>
            <a:ext cx="0" cy="396300"/>
          </a:xfrm>
          <a:prstGeom prst="straightConnector1">
            <a:avLst/>
          </a:prstGeom>
          <a:noFill/>
          <a:ln w="19050" cap="flat" cmpd="sng">
            <a:solidFill>
              <a:srgbClr val="3465A4"/>
            </a:solidFill>
            <a:prstDash val="dash"/>
            <a:round/>
            <a:headEnd type="none" w="sm" len="sm"/>
            <a:tailEnd type="none" w="sm" len="sm"/>
          </a:ln>
        </p:spPr>
      </p:cxnSp>
      <p:sp>
        <p:nvSpPr>
          <p:cNvPr id="845" name="Google Shape;845;p58"/>
          <p:cNvSpPr txBox="1"/>
          <p:nvPr/>
        </p:nvSpPr>
        <p:spPr>
          <a:xfrm>
            <a:off x="2721897" y="2070720"/>
            <a:ext cx="945300" cy="306300"/>
          </a:xfrm>
          <a:prstGeom prst="rect">
            <a:avLst/>
          </a:prstGeom>
          <a:noFill/>
          <a:ln>
            <a:noFill/>
          </a:ln>
        </p:spPr>
        <p:txBody>
          <a:bodyPr spcFirstLastPara="1" wrap="square" lIns="90000" tIns="45000" rIns="90000" bIns="45000" anchor="t" anchorCtr="0">
            <a:spAutoFit/>
          </a:bodyPr>
          <a:lstStyle/>
          <a:p>
            <a:pPr marL="0" marR="0" lvl="0" indent="0" algn="l" rtl="0">
              <a:spcBef>
                <a:spcPts val="0"/>
              </a:spcBef>
              <a:spcAft>
                <a:spcPts val="0"/>
              </a:spcAft>
              <a:buNone/>
            </a:pPr>
            <a:r>
              <a:rPr lang="fr" sz="1400" b="0" i="1" u="none" strike="noStrike" cap="none">
                <a:solidFill>
                  <a:schemeClr val="dk1"/>
                </a:solidFill>
                <a:latin typeface="Calibri"/>
                <a:ea typeface="Calibri"/>
                <a:cs typeface="Calibri"/>
                <a:sym typeface="Calibri"/>
              </a:rPr>
              <a:t>p = 0.007</a:t>
            </a:r>
            <a:endParaRPr sz="1400" b="0" i="1" u="none" strike="noStrike">
              <a:solidFill>
                <a:srgbClr val="000000"/>
              </a:solidFill>
              <a:latin typeface="Arial"/>
              <a:ea typeface="Arial"/>
              <a:cs typeface="Arial"/>
              <a:sym typeface="Arial"/>
            </a:endParaRPr>
          </a:p>
        </p:txBody>
      </p:sp>
      <p:sp>
        <p:nvSpPr>
          <p:cNvPr id="846" name="Google Shape;846;p58"/>
          <p:cNvSpPr/>
          <p:nvPr/>
        </p:nvSpPr>
        <p:spPr>
          <a:xfrm>
            <a:off x="365425" y="3869300"/>
            <a:ext cx="4594800" cy="306300"/>
          </a:xfrm>
          <a:prstGeom prst="roundRect">
            <a:avLst>
              <a:gd name="adj" fmla="val 16667"/>
            </a:avLst>
          </a:prstGeom>
          <a:solidFill>
            <a:srgbClr val="B6D7A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800" b="1">
                <a:solidFill>
                  <a:schemeClr val="dk1"/>
                </a:solidFill>
                <a:latin typeface="Calibri"/>
                <a:ea typeface="Calibri"/>
                <a:cs typeface="Calibri"/>
                <a:sym typeface="Calibri"/>
              </a:rPr>
              <a:t>TAUX DE RÉTABLISSEMENT</a:t>
            </a:r>
            <a:endParaRPr sz="1800" b="1">
              <a:solidFill>
                <a:schemeClr val="dk1"/>
              </a:solidFill>
              <a:latin typeface="Calibri"/>
              <a:ea typeface="Calibri"/>
              <a:cs typeface="Calibri"/>
              <a:sym typeface="Calibri"/>
            </a:endParaRPr>
          </a:p>
        </p:txBody>
      </p:sp>
      <p:sp>
        <p:nvSpPr>
          <p:cNvPr id="847" name="Google Shape;847;p58"/>
          <p:cNvSpPr txBox="1"/>
          <p:nvPr/>
        </p:nvSpPr>
        <p:spPr>
          <a:xfrm>
            <a:off x="4164840" y="1719000"/>
            <a:ext cx="985800" cy="306300"/>
          </a:xfrm>
          <a:prstGeom prst="rect">
            <a:avLst/>
          </a:prstGeom>
          <a:noFill/>
          <a:ln>
            <a:noFill/>
          </a:ln>
        </p:spPr>
        <p:txBody>
          <a:bodyPr spcFirstLastPara="1" wrap="square" lIns="90000" tIns="45000" rIns="90000" bIns="45000" anchor="t" anchorCtr="0">
            <a:spAutoFit/>
          </a:bodyPr>
          <a:lstStyle/>
          <a:p>
            <a:pPr marL="0" marR="0" lvl="0" indent="0" algn="l" rtl="0">
              <a:spcBef>
                <a:spcPts val="0"/>
              </a:spcBef>
              <a:spcAft>
                <a:spcPts val="0"/>
              </a:spcAft>
              <a:buNone/>
            </a:pPr>
            <a:r>
              <a:rPr lang="fr" sz="1400" b="0" i="1" u="none" strike="noStrike">
                <a:solidFill>
                  <a:schemeClr val="dk1"/>
                </a:solidFill>
                <a:latin typeface="Calibri"/>
                <a:ea typeface="Calibri"/>
                <a:cs typeface="Calibri"/>
                <a:sym typeface="Calibri"/>
              </a:rPr>
              <a:t>p = 0.04 </a:t>
            </a:r>
            <a:endParaRPr sz="1400" b="0" i="1" u="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51"/>
        <p:cNvGrpSpPr/>
        <p:nvPr/>
      </p:nvGrpSpPr>
      <p:grpSpPr>
        <a:xfrm>
          <a:off x="0" y="0"/>
          <a:ext cx="0" cy="0"/>
          <a:chOff x="0" y="0"/>
          <a:chExt cx="0" cy="0"/>
        </a:xfrm>
      </p:grpSpPr>
      <p:sp>
        <p:nvSpPr>
          <p:cNvPr id="852" name="Google Shape;852;p59"/>
          <p:cNvSpPr/>
          <p:nvPr/>
        </p:nvSpPr>
        <p:spPr>
          <a:xfrm>
            <a:off x="365550" y="3869300"/>
            <a:ext cx="4594800" cy="1089900"/>
          </a:xfrm>
          <a:prstGeom prst="roundRect">
            <a:avLst>
              <a:gd name="adj" fmla="val 16667"/>
            </a:avLst>
          </a:prstGeom>
          <a:solidFill>
            <a:srgbClr val="EDF8E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Significativement meilleur dans le groupe résection-anastomose (pas d’impact de la conversion)</a:t>
            </a:r>
            <a:endParaRPr sz="1500" b="1">
              <a:solidFill>
                <a:schemeClr val="dk1"/>
              </a:solidFill>
              <a:latin typeface="Calibri"/>
              <a:ea typeface="Calibri"/>
              <a:cs typeface="Calibri"/>
              <a:sym typeface="Calibri"/>
            </a:endParaRPr>
          </a:p>
        </p:txBody>
      </p:sp>
      <p:graphicFrame>
        <p:nvGraphicFramePr>
          <p:cNvPr id="853" name="Google Shape;853;p59"/>
          <p:cNvGraphicFramePr/>
          <p:nvPr/>
        </p:nvGraphicFramePr>
        <p:xfrm>
          <a:off x="0" y="0"/>
          <a:ext cx="3000000" cy="3000000"/>
        </p:xfrm>
        <a:graphic>
          <a:graphicData uri="http://schemas.openxmlformats.org/drawingml/2006/table">
            <a:tbl>
              <a:tblPr>
                <a:noFill/>
                <a:tableStyleId>{D4678EEF-B43B-4963-B77F-EEF7BE8E36AD}</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750">
                <a:tc>
                  <a:txBody>
                    <a:bodyPr/>
                    <a:lstStyle/>
                    <a:p>
                      <a:pPr marL="0" marR="0" lvl="0" indent="0" algn="ctr" rtl="0">
                        <a:lnSpc>
                          <a:spcPct val="100000"/>
                        </a:lnSpc>
                        <a:spcBef>
                          <a:spcPts val="0"/>
                        </a:spcBef>
                        <a:spcAft>
                          <a:spcPts val="0"/>
                        </a:spcAft>
                        <a:buNone/>
                      </a:pPr>
                      <a:r>
                        <a:rPr lang="fr" sz="1700" b="0" u="none" strike="noStrike">
                          <a:solidFill>
                            <a:srgbClr val="B7B7B7"/>
                          </a:solidFill>
                          <a:latin typeface="Calibri"/>
                          <a:ea typeface="Calibri"/>
                          <a:cs typeface="Calibri"/>
                          <a:sym typeface="Calibri"/>
                        </a:rPr>
                        <a:t>Introduction</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0" u="none" strike="noStrike">
                          <a:solidFill>
                            <a:srgbClr val="CCCCCC"/>
                          </a:solidFill>
                          <a:latin typeface="Calibri"/>
                          <a:ea typeface="Calibri"/>
                          <a:cs typeface="Calibri"/>
                          <a:sym typeface="Calibri"/>
                        </a:rPr>
                        <a:t>Méthodes</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1" u="none" strike="noStrike">
                          <a:solidFill>
                            <a:srgbClr val="FFFFFF"/>
                          </a:solidFill>
                          <a:latin typeface="Calibri"/>
                          <a:ea typeface="Calibri"/>
                          <a:cs typeface="Calibri"/>
                          <a:sym typeface="Calibri"/>
                        </a:rPr>
                        <a:t>Résultats</a:t>
                      </a:r>
                      <a:endParaRPr sz="1700" b="0" u="none" strike="noStrike">
                        <a:solidFill>
                          <a:srgbClr val="FFFFFF"/>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3756A2"/>
                    </a:solidFill>
                  </a:tcPr>
                </a:tc>
                <a:tc>
                  <a:txBody>
                    <a:bodyPr/>
                    <a:lstStyle/>
                    <a:p>
                      <a:pPr marL="0" marR="0" lvl="0" indent="0" algn="ctr" rtl="0">
                        <a:lnSpc>
                          <a:spcPct val="100000"/>
                        </a:lnSpc>
                        <a:spcBef>
                          <a:spcPts val="0"/>
                        </a:spcBef>
                        <a:spcAft>
                          <a:spcPts val="0"/>
                        </a:spcAft>
                        <a:buNone/>
                      </a:pPr>
                      <a:r>
                        <a:rPr lang="fr" sz="1700" b="0" u="none" strike="noStrike">
                          <a:solidFill>
                            <a:srgbClr val="999999"/>
                          </a:solidFill>
                          <a:latin typeface="Calibri"/>
                          <a:ea typeface="Calibri"/>
                          <a:cs typeface="Calibri"/>
                          <a:sym typeface="Calibri"/>
                        </a:rPr>
                        <a:t>Discussion</a:t>
                      </a:r>
                      <a:endParaRPr sz="17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spcBef>
                          <a:spcPts val="0"/>
                        </a:spcBef>
                        <a:spcAft>
                          <a:spcPts val="0"/>
                        </a:spcAft>
                        <a:buNone/>
                      </a:pPr>
                      <a:endParaRPr sz="1800" b="0" u="none" strike="noStrike">
                        <a:solidFill>
                          <a:srgbClr val="000000"/>
                        </a:solidFill>
                        <a:latin typeface="Arial"/>
                        <a:ea typeface="Arial"/>
                        <a:cs typeface="Arial"/>
                        <a:sym typeface="Arial"/>
                      </a:endParaRPr>
                    </a:p>
                  </a:txBody>
                  <a:tcPr marL="91075" marR="91075" marT="91075" marB="910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854" name="Google Shape;854;p59"/>
          <p:cNvPicPr preferRelativeResize="0"/>
          <p:nvPr/>
        </p:nvPicPr>
        <p:blipFill rotWithShape="1">
          <a:blip r:embed="rId3">
            <a:alphaModFix/>
          </a:blip>
          <a:srcRect/>
          <a:stretch/>
        </p:blipFill>
        <p:spPr>
          <a:xfrm>
            <a:off x="7608600" y="0"/>
            <a:ext cx="1535040" cy="590760"/>
          </a:xfrm>
          <a:prstGeom prst="rect">
            <a:avLst/>
          </a:prstGeom>
          <a:noFill/>
          <a:ln>
            <a:noFill/>
          </a:ln>
        </p:spPr>
      </p:pic>
      <p:sp>
        <p:nvSpPr>
          <p:cNvPr id="855" name="Google Shape;855;p59"/>
          <p:cNvSpPr/>
          <p:nvPr/>
        </p:nvSpPr>
        <p:spPr>
          <a:xfrm>
            <a:off x="158760" y="680760"/>
            <a:ext cx="8852400" cy="306000"/>
          </a:xfrm>
          <a:prstGeom prst="rect">
            <a:avLst/>
          </a:prstGeom>
          <a:solidFill>
            <a:srgbClr val="C9DAF8"/>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fr" sz="1800" b="1" i="0" u="none" strike="noStrike" cap="none">
                <a:solidFill>
                  <a:schemeClr val="dk1"/>
                </a:solidFill>
                <a:latin typeface="Calibri"/>
                <a:ea typeface="Calibri"/>
                <a:cs typeface="Calibri"/>
                <a:sym typeface="Calibri"/>
              </a:rPr>
              <a:t>Résultats postopératoires tardifs</a:t>
            </a:r>
            <a:endParaRPr sz="1800" b="0" i="0" u="none" strike="noStrike" cap="none">
              <a:solidFill>
                <a:srgbClr val="000000"/>
              </a:solidFill>
              <a:latin typeface="Arial"/>
              <a:ea typeface="Arial"/>
              <a:cs typeface="Arial"/>
              <a:sym typeface="Arial"/>
            </a:endParaRPr>
          </a:p>
        </p:txBody>
      </p:sp>
      <p:sp>
        <p:nvSpPr>
          <p:cNvPr id="856" name="Google Shape;856;p59"/>
          <p:cNvSpPr/>
          <p:nvPr/>
        </p:nvSpPr>
        <p:spPr>
          <a:xfrm>
            <a:off x="837000" y="1310040"/>
            <a:ext cx="6986880" cy="4615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7" name="Google Shape;857;p59"/>
          <p:cNvSpPr txBox="1">
            <a:spLocks noGrp="1"/>
          </p:cNvSpPr>
          <p:nvPr>
            <p:ph type="sldNum" idx="12"/>
          </p:nvPr>
        </p:nvSpPr>
        <p:spPr>
          <a:xfrm>
            <a:off x="6458040" y="4767120"/>
            <a:ext cx="2057040" cy="273600"/>
          </a:xfrm>
          <a:prstGeom prst="rect">
            <a:avLst/>
          </a:prstGeom>
          <a:noFill/>
          <a:ln>
            <a:noFill/>
          </a:ln>
        </p:spPr>
        <p:txBody>
          <a:bodyPr spcFirstLastPara="1" wrap="square" lIns="68400" tIns="34200" rIns="68400" bIns="34200" anchor="ctr" anchorCtr="0">
            <a:noAutofit/>
          </a:bodyPr>
          <a:lstStyle/>
          <a:p>
            <a:pPr marL="0" marR="0" lvl="0" indent="0" algn="r" rtl="0">
              <a:lnSpc>
                <a:spcPct val="100000"/>
              </a:lnSpc>
              <a:spcBef>
                <a:spcPts val="0"/>
              </a:spcBef>
              <a:spcAft>
                <a:spcPts val="0"/>
              </a:spcAft>
              <a:buClr>
                <a:schemeClr val="dk2"/>
              </a:buClr>
              <a:buSzPts val="900"/>
              <a:buFont typeface="Calibri"/>
              <a:buNone/>
            </a:pPr>
            <a:fld id="{00000000-1234-1234-1234-123412341234}" type="slidenum">
              <a:rPr lang="fr" sz="900" b="0" i="0" u="none" strike="noStrike" cap="none">
                <a:solidFill>
                  <a:schemeClr val="dk2"/>
                </a:solidFill>
                <a:latin typeface="Calibri"/>
                <a:ea typeface="Calibri"/>
                <a:cs typeface="Calibri"/>
                <a:sym typeface="Calibri"/>
              </a:rPr>
              <a:t>33</a:t>
            </a:fld>
            <a:endParaRPr sz="900" b="0" i="0" u="none" strike="noStrike" cap="none">
              <a:solidFill>
                <a:srgbClr val="000000"/>
              </a:solidFill>
              <a:latin typeface="Times New Roman"/>
              <a:ea typeface="Times New Roman"/>
              <a:cs typeface="Times New Roman"/>
              <a:sym typeface="Times New Roman"/>
            </a:endParaRPr>
          </a:p>
        </p:txBody>
      </p:sp>
      <p:grpSp>
        <p:nvGrpSpPr>
          <p:cNvPr id="858" name="Google Shape;858;p59"/>
          <p:cNvGrpSpPr/>
          <p:nvPr/>
        </p:nvGrpSpPr>
        <p:grpSpPr>
          <a:xfrm>
            <a:off x="117720" y="1080000"/>
            <a:ext cx="8948160" cy="460440"/>
            <a:chOff x="117720" y="1080000"/>
            <a:chExt cx="8948160" cy="460440"/>
          </a:xfrm>
        </p:grpSpPr>
        <p:sp>
          <p:nvSpPr>
            <p:cNvPr id="859" name="Google Shape;859;p59"/>
            <p:cNvSpPr/>
            <p:nvPr/>
          </p:nvSpPr>
          <p:spPr>
            <a:xfrm>
              <a:off x="117720" y="1090800"/>
              <a:ext cx="8948160" cy="449640"/>
            </a:xfrm>
            <a:prstGeom prst="roundRect">
              <a:avLst>
                <a:gd name="adj" fmla="val 16667"/>
              </a:avLst>
            </a:prstGeom>
            <a:solidFill>
              <a:srgbClr val="D9EAD3"/>
            </a:solid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0" name="Google Shape;860;p59"/>
            <p:cNvSpPr/>
            <p:nvPr/>
          </p:nvSpPr>
          <p:spPr>
            <a:xfrm>
              <a:off x="243720" y="1080000"/>
              <a:ext cx="8429760" cy="460440"/>
            </a:xfrm>
            <a:prstGeom prst="rect">
              <a:avLst/>
            </a:prstGeom>
            <a:no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None/>
              </a:pPr>
              <a:r>
                <a:rPr lang="fr" sz="2000" b="1" i="0" u="none" strike="noStrike" cap="none">
                  <a:solidFill>
                    <a:schemeClr val="dk1"/>
                  </a:solidFill>
                  <a:latin typeface="Calibri"/>
                  <a:ea typeface="Calibri"/>
                  <a:cs typeface="Calibri"/>
                  <a:sym typeface="Calibri"/>
                </a:rPr>
                <a:t>Un patient sur deux converti : impact sur le rétablissement de la continuité</a:t>
              </a:r>
              <a:endParaRPr sz="2000" b="0" i="0" u="none" strike="noStrike" cap="none">
                <a:solidFill>
                  <a:srgbClr val="000000"/>
                </a:solidFill>
                <a:latin typeface="Arial"/>
                <a:ea typeface="Arial"/>
                <a:cs typeface="Arial"/>
                <a:sym typeface="Arial"/>
              </a:endParaRPr>
            </a:p>
          </p:txBody>
        </p:sp>
      </p:grpSp>
      <p:sp>
        <p:nvSpPr>
          <p:cNvPr id="861" name="Google Shape;861;p59"/>
          <p:cNvSpPr/>
          <p:nvPr/>
        </p:nvSpPr>
        <p:spPr>
          <a:xfrm>
            <a:off x="365435" y="-1653490"/>
            <a:ext cx="8941200" cy="1155300"/>
          </a:xfrm>
          <a:prstGeom prst="rect">
            <a:avLst/>
          </a:prstGeom>
          <a:noFill/>
          <a:ln>
            <a:noFill/>
          </a:ln>
        </p:spPr>
        <p:txBody>
          <a:bodyPr spcFirstLastPara="1" wrap="square" lIns="91425" tIns="91425" rIns="91425" bIns="91425" anchor="t" anchorCtr="0">
            <a:noAutofit/>
          </a:bodyPr>
          <a:lstStyle/>
          <a:p>
            <a:pPr marL="457200" marR="0" lvl="0" indent="-334440" algn="l" rtl="0">
              <a:lnSpc>
                <a:spcPct val="105001"/>
              </a:lnSpc>
              <a:spcBef>
                <a:spcPts val="0"/>
              </a:spcBef>
              <a:spcAft>
                <a:spcPts val="0"/>
              </a:spcAft>
              <a:buClr>
                <a:srgbClr val="000000"/>
              </a:buClr>
              <a:buSzPts val="1530"/>
              <a:buFont typeface="Calibri"/>
              <a:buChar char="-"/>
            </a:pPr>
            <a:r>
              <a:rPr lang="fr" sz="1530" b="0" i="0" u="none" strike="noStrike" cap="none">
                <a:solidFill>
                  <a:schemeClr val="dk1"/>
                </a:solidFill>
                <a:latin typeface="Calibri"/>
                <a:ea typeface="Calibri"/>
                <a:cs typeface="Calibri"/>
                <a:sym typeface="Calibri"/>
              </a:rPr>
              <a:t>Taux de rétablissement plus élevé pour les résections anastomoses protégées laparo quelque soit le statut converti / non converti</a:t>
            </a:r>
            <a:br>
              <a:rPr lang="fr" sz="1530" b="0" i="0" u="none" strike="noStrike" cap="none">
                <a:latin typeface="Arial"/>
                <a:ea typeface="Arial"/>
                <a:cs typeface="Arial"/>
                <a:sym typeface="Arial"/>
              </a:rPr>
            </a:br>
            <a:r>
              <a:rPr lang="fr" sz="1530" b="0" i="0" u="none" strike="noStrike" cap="none">
                <a:solidFill>
                  <a:schemeClr val="dk1"/>
                </a:solidFill>
                <a:latin typeface="Calibri"/>
                <a:ea typeface="Calibri"/>
                <a:cs typeface="Calibri"/>
                <a:sym typeface="Calibri"/>
              </a:rPr>
              <a:t> </a:t>
            </a:r>
            <a:endParaRPr sz="1530" b="0" i="0" u="none" strike="noStrike" cap="none">
              <a:solidFill>
                <a:srgbClr val="000000"/>
              </a:solidFill>
              <a:latin typeface="Arial"/>
              <a:ea typeface="Arial"/>
              <a:cs typeface="Arial"/>
              <a:sym typeface="Arial"/>
            </a:endParaRPr>
          </a:p>
          <a:p>
            <a:pPr marL="457200" marR="0" lvl="0" indent="-334440" algn="l" rtl="0">
              <a:lnSpc>
                <a:spcPct val="105001"/>
              </a:lnSpc>
              <a:spcBef>
                <a:spcPts val="0"/>
              </a:spcBef>
              <a:spcAft>
                <a:spcPts val="0"/>
              </a:spcAft>
              <a:buClr>
                <a:srgbClr val="000000"/>
              </a:buClr>
              <a:buSzPts val="1530"/>
              <a:buFont typeface="Calibri"/>
              <a:buChar char="-"/>
            </a:pPr>
            <a:r>
              <a:rPr lang="fr" sz="1530" b="0" i="0" u="none" strike="noStrike" cap="none">
                <a:solidFill>
                  <a:schemeClr val="dk1"/>
                </a:solidFill>
                <a:latin typeface="Calibri"/>
                <a:ea typeface="Calibri"/>
                <a:cs typeface="Calibri"/>
                <a:sym typeface="Calibri"/>
              </a:rPr>
              <a:t>Délai : en faveur de la résection anastomose, pas de différence significative</a:t>
            </a:r>
            <a:endParaRPr sz="1530" b="0" i="0" u="none" strike="noStrike" cap="none">
              <a:solidFill>
                <a:srgbClr val="000000"/>
              </a:solidFill>
              <a:latin typeface="Arial"/>
              <a:ea typeface="Arial"/>
              <a:cs typeface="Arial"/>
              <a:sym typeface="Arial"/>
            </a:endParaRPr>
          </a:p>
        </p:txBody>
      </p:sp>
      <p:pic>
        <p:nvPicPr>
          <p:cNvPr id="862" name="Google Shape;862;p59"/>
          <p:cNvPicPr preferRelativeResize="0"/>
          <p:nvPr/>
        </p:nvPicPr>
        <p:blipFill rotWithShape="1">
          <a:blip r:embed="rId4">
            <a:alphaModFix/>
          </a:blip>
          <a:srcRect t="22175" r="7062"/>
          <a:stretch/>
        </p:blipFill>
        <p:spPr>
          <a:xfrm>
            <a:off x="0" y="1879920"/>
            <a:ext cx="4751278" cy="1989000"/>
          </a:xfrm>
          <a:prstGeom prst="rect">
            <a:avLst/>
          </a:prstGeom>
          <a:noFill/>
          <a:ln>
            <a:noFill/>
          </a:ln>
        </p:spPr>
      </p:pic>
      <p:grpSp>
        <p:nvGrpSpPr>
          <p:cNvPr id="863" name="Google Shape;863;p59"/>
          <p:cNvGrpSpPr/>
          <p:nvPr/>
        </p:nvGrpSpPr>
        <p:grpSpPr>
          <a:xfrm>
            <a:off x="5150520" y="1988280"/>
            <a:ext cx="3860640" cy="1772640"/>
            <a:chOff x="5150520" y="1988280"/>
            <a:chExt cx="3860640" cy="1772640"/>
          </a:xfrm>
        </p:grpSpPr>
        <p:pic>
          <p:nvPicPr>
            <p:cNvPr id="864" name="Google Shape;864;p59"/>
            <p:cNvPicPr preferRelativeResize="0"/>
            <p:nvPr/>
          </p:nvPicPr>
          <p:blipFill rotWithShape="1">
            <a:blip r:embed="rId5">
              <a:alphaModFix/>
            </a:blip>
            <a:srcRect t="24870" r="69066"/>
            <a:stretch/>
          </p:blipFill>
          <p:spPr>
            <a:xfrm>
              <a:off x="5150520" y="1988280"/>
              <a:ext cx="1458000" cy="1771200"/>
            </a:xfrm>
            <a:prstGeom prst="rect">
              <a:avLst/>
            </a:prstGeom>
            <a:noFill/>
            <a:ln>
              <a:noFill/>
            </a:ln>
          </p:spPr>
        </p:pic>
        <p:pic>
          <p:nvPicPr>
            <p:cNvPr id="865" name="Google Shape;865;p59"/>
            <p:cNvPicPr preferRelativeResize="0"/>
            <p:nvPr/>
          </p:nvPicPr>
          <p:blipFill rotWithShape="1">
            <a:blip r:embed="rId5">
              <a:alphaModFix/>
            </a:blip>
            <a:srcRect l="42442" t="24870" r="5084"/>
            <a:stretch/>
          </p:blipFill>
          <p:spPr>
            <a:xfrm>
              <a:off x="6536880" y="1989720"/>
              <a:ext cx="2474280" cy="1771200"/>
            </a:xfrm>
            <a:prstGeom prst="rect">
              <a:avLst/>
            </a:prstGeom>
            <a:noFill/>
            <a:ln>
              <a:noFill/>
            </a:ln>
          </p:spPr>
        </p:pic>
      </p:grpSp>
      <p:cxnSp>
        <p:nvCxnSpPr>
          <p:cNvPr id="866" name="Google Shape;866;p59"/>
          <p:cNvCxnSpPr/>
          <p:nvPr/>
        </p:nvCxnSpPr>
        <p:spPr>
          <a:xfrm rot="10800000">
            <a:off x="1440000" y="1879560"/>
            <a:ext cx="0" cy="100440"/>
          </a:xfrm>
          <a:prstGeom prst="straightConnector1">
            <a:avLst/>
          </a:prstGeom>
          <a:noFill/>
          <a:ln w="19050" cap="flat" cmpd="sng">
            <a:solidFill>
              <a:srgbClr val="3465A4"/>
            </a:solidFill>
            <a:prstDash val="dash"/>
            <a:round/>
            <a:headEnd type="none" w="sm" len="sm"/>
            <a:tailEnd type="none" w="sm" len="sm"/>
          </a:ln>
        </p:spPr>
      </p:cxnSp>
      <p:cxnSp>
        <p:nvCxnSpPr>
          <p:cNvPr id="867" name="Google Shape;867;p59"/>
          <p:cNvCxnSpPr/>
          <p:nvPr/>
        </p:nvCxnSpPr>
        <p:spPr>
          <a:xfrm>
            <a:off x="1440000" y="1879560"/>
            <a:ext cx="1296000" cy="0"/>
          </a:xfrm>
          <a:prstGeom prst="straightConnector1">
            <a:avLst/>
          </a:prstGeom>
          <a:noFill/>
          <a:ln w="19050" cap="flat" cmpd="sng">
            <a:solidFill>
              <a:srgbClr val="3465A4"/>
            </a:solidFill>
            <a:prstDash val="dash"/>
            <a:round/>
            <a:headEnd type="none" w="sm" len="sm"/>
            <a:tailEnd type="none" w="sm" len="sm"/>
          </a:ln>
        </p:spPr>
      </p:cxnSp>
      <p:cxnSp>
        <p:nvCxnSpPr>
          <p:cNvPr id="868" name="Google Shape;868;p59"/>
          <p:cNvCxnSpPr/>
          <p:nvPr/>
        </p:nvCxnSpPr>
        <p:spPr>
          <a:xfrm rot="10800000">
            <a:off x="2736000" y="1879560"/>
            <a:ext cx="0" cy="460440"/>
          </a:xfrm>
          <a:prstGeom prst="straightConnector1">
            <a:avLst/>
          </a:prstGeom>
          <a:noFill/>
          <a:ln w="19050" cap="flat" cmpd="sng">
            <a:solidFill>
              <a:srgbClr val="3465A4"/>
            </a:solidFill>
            <a:prstDash val="dash"/>
            <a:round/>
            <a:headEnd type="none" w="sm" len="sm"/>
            <a:tailEnd type="none" w="sm" len="sm"/>
          </a:ln>
        </p:spPr>
      </p:cxnSp>
      <p:cxnSp>
        <p:nvCxnSpPr>
          <p:cNvPr id="869" name="Google Shape;869;p59"/>
          <p:cNvCxnSpPr/>
          <p:nvPr/>
        </p:nvCxnSpPr>
        <p:spPr>
          <a:xfrm rot="10800000">
            <a:off x="1296000" y="1728000"/>
            <a:ext cx="0" cy="252000"/>
          </a:xfrm>
          <a:prstGeom prst="straightConnector1">
            <a:avLst/>
          </a:prstGeom>
          <a:noFill/>
          <a:ln w="19050" cap="flat" cmpd="sng">
            <a:solidFill>
              <a:srgbClr val="3465A4"/>
            </a:solidFill>
            <a:prstDash val="dash"/>
            <a:round/>
            <a:headEnd type="none" w="sm" len="sm"/>
            <a:tailEnd type="none" w="sm" len="sm"/>
          </a:ln>
        </p:spPr>
      </p:cxnSp>
      <p:cxnSp>
        <p:nvCxnSpPr>
          <p:cNvPr id="870" name="Google Shape;870;p59"/>
          <p:cNvCxnSpPr/>
          <p:nvPr/>
        </p:nvCxnSpPr>
        <p:spPr>
          <a:xfrm>
            <a:off x="1296000" y="1728000"/>
            <a:ext cx="2844000" cy="0"/>
          </a:xfrm>
          <a:prstGeom prst="straightConnector1">
            <a:avLst/>
          </a:prstGeom>
          <a:noFill/>
          <a:ln w="19050" cap="flat" cmpd="sng">
            <a:solidFill>
              <a:srgbClr val="3465A4"/>
            </a:solidFill>
            <a:prstDash val="dash"/>
            <a:round/>
            <a:headEnd type="none" w="sm" len="sm"/>
            <a:tailEnd type="none" w="sm" len="sm"/>
          </a:ln>
        </p:spPr>
      </p:cxnSp>
      <p:cxnSp>
        <p:nvCxnSpPr>
          <p:cNvPr id="871" name="Google Shape;871;p59"/>
          <p:cNvCxnSpPr/>
          <p:nvPr/>
        </p:nvCxnSpPr>
        <p:spPr>
          <a:xfrm rot="10800000">
            <a:off x="4140000" y="1728000"/>
            <a:ext cx="0" cy="396360"/>
          </a:xfrm>
          <a:prstGeom prst="straightConnector1">
            <a:avLst/>
          </a:prstGeom>
          <a:noFill/>
          <a:ln w="19050" cap="flat" cmpd="sng">
            <a:solidFill>
              <a:srgbClr val="3465A4"/>
            </a:solidFill>
            <a:prstDash val="dash"/>
            <a:round/>
            <a:headEnd type="none" w="sm" len="sm"/>
            <a:tailEnd type="none" w="sm" len="sm"/>
          </a:ln>
        </p:spPr>
      </p:cxnSp>
      <p:sp>
        <p:nvSpPr>
          <p:cNvPr id="872" name="Google Shape;872;p59"/>
          <p:cNvSpPr txBox="1"/>
          <p:nvPr/>
        </p:nvSpPr>
        <p:spPr>
          <a:xfrm>
            <a:off x="2721897" y="2070720"/>
            <a:ext cx="945300" cy="306300"/>
          </a:xfrm>
          <a:prstGeom prst="rect">
            <a:avLst/>
          </a:prstGeom>
          <a:noFill/>
          <a:ln>
            <a:noFill/>
          </a:ln>
        </p:spPr>
        <p:txBody>
          <a:bodyPr spcFirstLastPara="1" wrap="square" lIns="90000" tIns="45000" rIns="90000" bIns="45000" anchor="t" anchorCtr="0">
            <a:spAutoFit/>
          </a:bodyPr>
          <a:lstStyle/>
          <a:p>
            <a:pPr marL="0" marR="0" lvl="0" indent="0" algn="l" rtl="0">
              <a:spcBef>
                <a:spcPts val="0"/>
              </a:spcBef>
              <a:spcAft>
                <a:spcPts val="0"/>
              </a:spcAft>
              <a:buNone/>
            </a:pPr>
            <a:r>
              <a:rPr lang="fr" sz="1400" b="0" i="1" u="none" strike="noStrike" cap="none">
                <a:solidFill>
                  <a:schemeClr val="dk1"/>
                </a:solidFill>
                <a:latin typeface="Calibri"/>
                <a:ea typeface="Calibri"/>
                <a:cs typeface="Calibri"/>
                <a:sym typeface="Calibri"/>
              </a:rPr>
              <a:t>p = 0.007</a:t>
            </a:r>
            <a:endParaRPr sz="1400" b="0" i="1" u="none" strike="noStrike">
              <a:solidFill>
                <a:srgbClr val="000000"/>
              </a:solidFill>
              <a:latin typeface="Arial"/>
              <a:ea typeface="Arial"/>
              <a:cs typeface="Arial"/>
              <a:sym typeface="Arial"/>
            </a:endParaRPr>
          </a:p>
        </p:txBody>
      </p:sp>
      <p:sp>
        <p:nvSpPr>
          <p:cNvPr id="873" name="Google Shape;873;p59"/>
          <p:cNvSpPr txBox="1"/>
          <p:nvPr/>
        </p:nvSpPr>
        <p:spPr>
          <a:xfrm>
            <a:off x="4164840" y="1719000"/>
            <a:ext cx="985680" cy="269280"/>
          </a:xfrm>
          <a:prstGeom prst="rect">
            <a:avLst/>
          </a:prstGeom>
          <a:noFill/>
          <a:ln>
            <a:noFill/>
          </a:ln>
        </p:spPr>
        <p:txBody>
          <a:bodyPr spcFirstLastPara="1" wrap="square" lIns="90000" tIns="45000" rIns="90000" bIns="45000" anchor="t" anchorCtr="0">
            <a:spAutoFit/>
          </a:bodyPr>
          <a:lstStyle/>
          <a:p>
            <a:pPr marL="0" marR="0" lvl="0" indent="0" algn="l" rtl="0">
              <a:spcBef>
                <a:spcPts val="0"/>
              </a:spcBef>
              <a:spcAft>
                <a:spcPts val="0"/>
              </a:spcAft>
              <a:buNone/>
            </a:pPr>
            <a:r>
              <a:rPr lang="fr" sz="1400" b="0" i="1" u="none" strike="noStrike">
                <a:solidFill>
                  <a:schemeClr val="dk1"/>
                </a:solidFill>
                <a:latin typeface="Calibri"/>
                <a:ea typeface="Calibri"/>
                <a:cs typeface="Calibri"/>
                <a:sym typeface="Calibri"/>
              </a:rPr>
              <a:t>p = 0.04 </a:t>
            </a:r>
            <a:endParaRPr sz="1400" b="0" i="1" u="none" strike="noStrike">
              <a:solidFill>
                <a:srgbClr val="000000"/>
              </a:solidFill>
              <a:latin typeface="Arial"/>
              <a:ea typeface="Arial"/>
              <a:cs typeface="Arial"/>
              <a:sym typeface="Arial"/>
            </a:endParaRPr>
          </a:p>
        </p:txBody>
      </p:sp>
      <p:sp>
        <p:nvSpPr>
          <p:cNvPr id="874" name="Google Shape;874;p59"/>
          <p:cNvSpPr/>
          <p:nvPr/>
        </p:nvSpPr>
        <p:spPr>
          <a:xfrm>
            <a:off x="365425" y="3869300"/>
            <a:ext cx="4594800" cy="306300"/>
          </a:xfrm>
          <a:prstGeom prst="roundRect">
            <a:avLst>
              <a:gd name="adj" fmla="val 16667"/>
            </a:avLst>
          </a:prstGeom>
          <a:solidFill>
            <a:srgbClr val="B6D7A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800" b="1">
                <a:solidFill>
                  <a:schemeClr val="dk1"/>
                </a:solidFill>
                <a:latin typeface="Calibri"/>
                <a:ea typeface="Calibri"/>
                <a:cs typeface="Calibri"/>
                <a:sym typeface="Calibri"/>
              </a:rPr>
              <a:t>TAUX DE RÉTABLISSEMENT</a:t>
            </a:r>
            <a:endParaRPr sz="1800" b="1">
              <a:solidFill>
                <a:schemeClr val="dk1"/>
              </a:solidFill>
              <a:latin typeface="Calibri"/>
              <a:ea typeface="Calibri"/>
              <a:cs typeface="Calibri"/>
              <a:sym typeface="Calibri"/>
            </a:endParaRPr>
          </a:p>
        </p:txBody>
      </p:sp>
      <p:sp>
        <p:nvSpPr>
          <p:cNvPr id="875" name="Google Shape;875;p59"/>
          <p:cNvSpPr/>
          <p:nvPr/>
        </p:nvSpPr>
        <p:spPr>
          <a:xfrm>
            <a:off x="5189400" y="3869300"/>
            <a:ext cx="3860700" cy="1089900"/>
          </a:xfrm>
          <a:prstGeom prst="roundRect">
            <a:avLst>
              <a:gd name="adj" fmla="val 16667"/>
            </a:avLst>
          </a:prstGeom>
          <a:solidFill>
            <a:srgbClr val="EDF8E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br>
              <a:rPr lang="fr" sz="1500" b="1">
                <a:solidFill>
                  <a:schemeClr val="dk1"/>
                </a:solidFill>
                <a:latin typeface="Calibri"/>
                <a:ea typeface="Calibri"/>
                <a:cs typeface="Calibri"/>
                <a:sym typeface="Calibri"/>
              </a:rPr>
            </a:br>
            <a:r>
              <a:rPr lang="fr" sz="1500" b="1">
                <a:solidFill>
                  <a:schemeClr val="dk1"/>
                </a:solidFill>
                <a:latin typeface="Calibri"/>
                <a:ea typeface="Calibri"/>
                <a:cs typeface="Calibri"/>
                <a:sym typeface="Calibri"/>
              </a:rPr>
              <a:t>Pas de différence significative</a:t>
            </a:r>
            <a:endParaRPr sz="1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 sz="1500" b="1">
                <a:solidFill>
                  <a:schemeClr val="dk1"/>
                </a:solidFill>
                <a:latin typeface="Calibri"/>
                <a:ea typeface="Calibri"/>
                <a:cs typeface="Calibri"/>
                <a:sym typeface="Calibri"/>
              </a:rPr>
              <a:t>Tendance faveur résection anastomose</a:t>
            </a:r>
            <a:endParaRPr sz="1500" b="1">
              <a:solidFill>
                <a:schemeClr val="dk1"/>
              </a:solidFill>
              <a:latin typeface="Calibri"/>
              <a:ea typeface="Calibri"/>
              <a:cs typeface="Calibri"/>
              <a:sym typeface="Calibri"/>
            </a:endParaRPr>
          </a:p>
        </p:txBody>
      </p:sp>
      <p:sp>
        <p:nvSpPr>
          <p:cNvPr id="876" name="Google Shape;876;p59"/>
          <p:cNvSpPr/>
          <p:nvPr/>
        </p:nvSpPr>
        <p:spPr>
          <a:xfrm>
            <a:off x="5189200" y="3869300"/>
            <a:ext cx="3860700" cy="306300"/>
          </a:xfrm>
          <a:prstGeom prst="roundRect">
            <a:avLst>
              <a:gd name="adj" fmla="val 16667"/>
            </a:avLst>
          </a:prstGeom>
          <a:solidFill>
            <a:srgbClr val="B6D7A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800" b="1">
                <a:solidFill>
                  <a:schemeClr val="dk1"/>
                </a:solidFill>
                <a:latin typeface="Calibri"/>
                <a:ea typeface="Calibri"/>
                <a:cs typeface="Calibri"/>
                <a:sym typeface="Calibri"/>
              </a:rPr>
              <a:t>Délai médian</a:t>
            </a:r>
            <a:endParaRPr sz="1800" b="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45" name="Google Shape;145;p30"/>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Introduction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Méthodes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46" name="Google Shape;146;p3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47" name="Google Shape;14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a:t>
            </a:fld>
            <a:endParaRPr/>
          </a:p>
        </p:txBody>
      </p:sp>
      <p:sp>
        <p:nvSpPr>
          <p:cNvPr id="148" name="Google Shape;148;p30"/>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marR="0" lvl="0" indent="0" algn="l" rtl="0">
              <a:lnSpc>
                <a:spcPct val="115000"/>
              </a:lnSpc>
              <a:spcBef>
                <a:spcPts val="0"/>
              </a:spcBef>
              <a:spcAft>
                <a:spcPts val="1200"/>
              </a:spcAft>
              <a:buNone/>
            </a:pPr>
            <a:r>
              <a:rPr lang="fr" sz="1700" b="1">
                <a:solidFill>
                  <a:schemeClr val="dk1"/>
                </a:solidFill>
                <a:latin typeface="Calibri"/>
                <a:ea typeface="Calibri"/>
                <a:cs typeface="Calibri"/>
                <a:sym typeface="Calibri"/>
              </a:rPr>
              <a:t>Objectif : évaluer l’intervention de Hartmann par laparoscopie dans la péritonite diverticulaire</a:t>
            </a:r>
            <a:endParaRPr sz="1700" b="1">
              <a:solidFill>
                <a:schemeClr val="dk1"/>
              </a:solidFill>
              <a:latin typeface="Calibri"/>
              <a:ea typeface="Calibri"/>
              <a:cs typeface="Calibri"/>
              <a:sym typeface="Calibri"/>
            </a:endParaRPr>
          </a:p>
        </p:txBody>
      </p:sp>
      <p:grpSp>
        <p:nvGrpSpPr>
          <p:cNvPr id="149" name="Google Shape;149;p30"/>
          <p:cNvGrpSpPr/>
          <p:nvPr/>
        </p:nvGrpSpPr>
        <p:grpSpPr>
          <a:xfrm>
            <a:off x="5661700" y="1519385"/>
            <a:ext cx="3323100" cy="2062494"/>
            <a:chOff x="5698050" y="1077000"/>
            <a:chExt cx="3323100" cy="2104800"/>
          </a:xfrm>
        </p:grpSpPr>
        <p:sp>
          <p:nvSpPr>
            <p:cNvPr id="150" name="Google Shape;150;p30"/>
            <p:cNvSpPr/>
            <p:nvPr/>
          </p:nvSpPr>
          <p:spPr>
            <a:xfrm>
              <a:off x="5698050" y="1077000"/>
              <a:ext cx="3323100" cy="2104800"/>
            </a:xfrm>
            <a:prstGeom prst="roundRect">
              <a:avLst>
                <a:gd name="adj" fmla="val 16667"/>
              </a:avLst>
            </a:prstGeom>
            <a:solidFill>
              <a:srgbClr val="E4ECF4"/>
            </a:solidFill>
            <a:ln w="9525" cap="flat" cmpd="sng">
              <a:solidFill>
                <a:srgbClr val="3465A4"/>
              </a:solidFill>
              <a:prstDash val="solid"/>
              <a:round/>
              <a:headEnd type="none" w="sm" len="sm"/>
              <a:tailEnd type="none" w="sm" len="sm"/>
            </a:ln>
          </p:spPr>
          <p:txBody>
            <a:bodyPr spcFirstLastPara="1" wrap="square" lIns="36000" tIns="36000" rIns="36000" bIns="36000" anchor="t" anchorCtr="0">
              <a:noAutofit/>
            </a:bodyPr>
            <a:lstStyle/>
            <a:p>
              <a:pPr marL="0" lvl="0" indent="0" algn="ctr" rtl="0">
                <a:spcBef>
                  <a:spcPts val="0"/>
                </a:spcBef>
                <a:spcAft>
                  <a:spcPts val="0"/>
                </a:spcAft>
                <a:buNone/>
              </a:pPr>
              <a:r>
                <a:rPr lang="fr" sz="1600" b="1">
                  <a:latin typeface="Calibri"/>
                  <a:ea typeface="Calibri"/>
                  <a:cs typeface="Calibri"/>
                  <a:sym typeface="Calibri"/>
                </a:rPr>
                <a:t>Résection-anastomose protégée par laparotomie</a:t>
              </a:r>
              <a:endParaRPr sz="1600" b="1">
                <a:latin typeface="Calibri"/>
                <a:ea typeface="Calibri"/>
                <a:cs typeface="Calibri"/>
                <a:sym typeface="Calibri"/>
              </a:endParaRPr>
            </a:p>
          </p:txBody>
        </p:sp>
        <p:grpSp>
          <p:nvGrpSpPr>
            <p:cNvPr id="151" name="Google Shape;151;p30"/>
            <p:cNvGrpSpPr/>
            <p:nvPr/>
          </p:nvGrpSpPr>
          <p:grpSpPr>
            <a:xfrm>
              <a:off x="6576137" y="1696837"/>
              <a:ext cx="1705175" cy="1447675"/>
              <a:chOff x="7398562" y="2133037"/>
              <a:chExt cx="1705175" cy="1447675"/>
            </a:xfrm>
          </p:grpSpPr>
          <p:pic>
            <p:nvPicPr>
              <p:cNvPr id="152" name="Google Shape;152;p30"/>
              <p:cNvPicPr preferRelativeResize="0"/>
              <p:nvPr/>
            </p:nvPicPr>
            <p:blipFill>
              <a:blip r:embed="rId4">
                <a:alphaModFix/>
              </a:blip>
              <a:stretch>
                <a:fillRect/>
              </a:stretch>
            </p:blipFill>
            <p:spPr>
              <a:xfrm>
                <a:off x="7398562" y="2133037"/>
                <a:ext cx="1705175" cy="1447675"/>
              </a:xfrm>
              <a:prstGeom prst="rect">
                <a:avLst/>
              </a:prstGeom>
              <a:noFill/>
              <a:ln>
                <a:noFill/>
              </a:ln>
            </p:spPr>
          </p:pic>
          <p:pic>
            <p:nvPicPr>
              <p:cNvPr id="153" name="Google Shape;153;p30"/>
              <p:cNvPicPr preferRelativeResize="0"/>
              <p:nvPr/>
            </p:nvPicPr>
            <p:blipFill rotWithShape="1">
              <a:blip r:embed="rId5">
                <a:alphaModFix/>
              </a:blip>
              <a:srcRect/>
              <a:stretch/>
            </p:blipFill>
            <p:spPr>
              <a:xfrm>
                <a:off x="7922124" y="2993375"/>
                <a:ext cx="270370" cy="253800"/>
              </a:xfrm>
              <a:prstGeom prst="rect">
                <a:avLst/>
              </a:prstGeom>
              <a:noFill/>
              <a:ln>
                <a:noFill/>
              </a:ln>
            </p:spPr>
          </p:pic>
        </p:grpSp>
      </p:grpSp>
      <p:sp>
        <p:nvSpPr>
          <p:cNvPr id="154" name="Google Shape;154;p30"/>
          <p:cNvSpPr txBox="1"/>
          <p:nvPr/>
        </p:nvSpPr>
        <p:spPr>
          <a:xfrm>
            <a:off x="3365450" y="2384025"/>
            <a:ext cx="2004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900" b="1" i="1">
                <a:latin typeface="Calibri"/>
                <a:ea typeface="Calibri"/>
                <a:cs typeface="Calibri"/>
                <a:sym typeface="Calibri"/>
              </a:rPr>
              <a:t>versus</a:t>
            </a:r>
            <a:endParaRPr sz="1800" i="1">
              <a:solidFill>
                <a:schemeClr val="dk2"/>
              </a:solidFill>
            </a:endParaRPr>
          </a:p>
        </p:txBody>
      </p:sp>
      <p:sp>
        <p:nvSpPr>
          <p:cNvPr id="155" name="Google Shape;155;p30"/>
          <p:cNvSpPr txBox="1"/>
          <p:nvPr/>
        </p:nvSpPr>
        <p:spPr>
          <a:xfrm>
            <a:off x="5661675" y="1053163"/>
            <a:ext cx="348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b="1">
              <a:solidFill>
                <a:schemeClr val="dk2"/>
              </a:solidFill>
              <a:latin typeface="Calibri"/>
              <a:ea typeface="Calibri"/>
              <a:cs typeface="Calibri"/>
              <a:sym typeface="Calibri"/>
            </a:endParaRPr>
          </a:p>
        </p:txBody>
      </p:sp>
      <p:grpSp>
        <p:nvGrpSpPr>
          <p:cNvPr id="156" name="Google Shape;156;p30"/>
          <p:cNvGrpSpPr/>
          <p:nvPr/>
        </p:nvGrpSpPr>
        <p:grpSpPr>
          <a:xfrm>
            <a:off x="291050" y="1476923"/>
            <a:ext cx="3074400" cy="2104800"/>
            <a:chOff x="291075" y="1086225"/>
            <a:chExt cx="3074400" cy="2104800"/>
          </a:xfrm>
        </p:grpSpPr>
        <p:sp>
          <p:nvSpPr>
            <p:cNvPr id="157" name="Google Shape;157;p30"/>
            <p:cNvSpPr/>
            <p:nvPr/>
          </p:nvSpPr>
          <p:spPr>
            <a:xfrm>
              <a:off x="291075" y="1086225"/>
              <a:ext cx="3074400" cy="2104800"/>
            </a:xfrm>
            <a:prstGeom prst="roundRect">
              <a:avLst>
                <a:gd name="adj" fmla="val 16667"/>
              </a:avLst>
            </a:prstGeom>
            <a:solidFill>
              <a:srgbClr val="FFF2F8"/>
            </a:solidFill>
            <a:ln w="9525" cap="flat" cmpd="sng">
              <a:solidFill>
                <a:srgbClr val="BA0E6E"/>
              </a:solidFill>
              <a:prstDash val="solid"/>
              <a:round/>
              <a:headEnd type="none" w="sm" len="sm"/>
              <a:tailEnd type="none" w="sm" len="sm"/>
            </a:ln>
          </p:spPr>
          <p:txBody>
            <a:bodyPr spcFirstLastPara="1" wrap="square" lIns="36000" tIns="36000" rIns="36000" bIns="36000" anchor="t" anchorCtr="0">
              <a:noAutofit/>
            </a:bodyPr>
            <a:lstStyle/>
            <a:p>
              <a:pPr marL="0" lvl="0" indent="0" algn="ctr" rtl="0">
                <a:spcBef>
                  <a:spcPts val="0"/>
                </a:spcBef>
                <a:spcAft>
                  <a:spcPts val="0"/>
                </a:spcAft>
                <a:buNone/>
              </a:pPr>
              <a:r>
                <a:rPr lang="fr" sz="1900" b="1">
                  <a:latin typeface="Calibri"/>
                  <a:ea typeface="Calibri"/>
                  <a:cs typeface="Calibri"/>
                  <a:sym typeface="Calibri"/>
                </a:rPr>
                <a:t>Hartmann par laparoscopie</a:t>
              </a:r>
              <a:endParaRPr sz="1900" b="1">
                <a:latin typeface="Calibri"/>
                <a:ea typeface="Calibri"/>
                <a:cs typeface="Calibri"/>
                <a:sym typeface="Calibri"/>
              </a:endParaRPr>
            </a:p>
          </p:txBody>
        </p:sp>
        <p:pic>
          <p:nvPicPr>
            <p:cNvPr id="158" name="Google Shape;158;p30"/>
            <p:cNvPicPr preferRelativeResize="0"/>
            <p:nvPr/>
          </p:nvPicPr>
          <p:blipFill>
            <a:blip r:embed="rId6">
              <a:alphaModFix/>
            </a:blip>
            <a:stretch>
              <a:fillRect/>
            </a:stretch>
          </p:blipFill>
          <p:spPr>
            <a:xfrm>
              <a:off x="834850" y="1426000"/>
              <a:ext cx="1986851" cy="1765025"/>
            </a:xfrm>
            <a:prstGeom prst="rect">
              <a:avLst/>
            </a:prstGeom>
            <a:noFill/>
            <a:ln>
              <a:noFill/>
            </a:ln>
          </p:spPr>
        </p:pic>
      </p:grpSp>
      <p:sp>
        <p:nvSpPr>
          <p:cNvPr id="159" name="Google Shape;159;p30"/>
          <p:cNvSpPr/>
          <p:nvPr/>
        </p:nvSpPr>
        <p:spPr>
          <a:xfrm>
            <a:off x="5710600" y="1285800"/>
            <a:ext cx="3225300" cy="306300"/>
          </a:xfrm>
          <a:prstGeom prst="roundRect">
            <a:avLst>
              <a:gd name="adj" fmla="val 16667"/>
            </a:avLst>
          </a:prstGeom>
          <a:solidFill>
            <a:srgbClr val="C9DAF8"/>
          </a:solidFill>
          <a:ln w="9525" cap="flat" cmpd="sng">
            <a:solidFill>
              <a:srgbClr val="3465A4"/>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b="1">
                <a:solidFill>
                  <a:schemeClr val="dk1"/>
                </a:solidFill>
                <a:latin typeface="Calibri"/>
                <a:ea typeface="Calibri"/>
                <a:cs typeface="Calibri"/>
                <a:sym typeface="Calibri"/>
              </a:rPr>
              <a:t>intervention et voie d’abord de référence</a:t>
            </a:r>
            <a:endParaRPr>
              <a:solidFill>
                <a:schemeClr val="dk1"/>
              </a:solidFill>
            </a:endParaRPr>
          </a:p>
        </p:txBody>
      </p:sp>
      <p:sp>
        <p:nvSpPr>
          <p:cNvPr id="160" name="Google Shape;160;p30"/>
          <p:cNvSpPr/>
          <p:nvPr/>
        </p:nvSpPr>
        <p:spPr>
          <a:xfrm>
            <a:off x="291050" y="3944025"/>
            <a:ext cx="8693700" cy="400200"/>
          </a:xfrm>
          <a:prstGeom prst="roundRect">
            <a:avLst>
              <a:gd name="adj" fmla="val 16667"/>
            </a:avLst>
          </a:prstGeom>
          <a:solidFill>
            <a:srgbClr val="B6D7A8"/>
          </a:solidFill>
          <a:ln w="9525" cap="flat" cmpd="sng">
            <a:solidFill>
              <a:srgbClr val="93C47D"/>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2200" b="1">
                <a:solidFill>
                  <a:schemeClr val="dk1"/>
                </a:solidFill>
                <a:latin typeface="Calibri"/>
                <a:ea typeface="Calibri"/>
                <a:cs typeface="Calibri"/>
                <a:sym typeface="Calibri"/>
              </a:rPr>
              <a:t>Critère principal : survie sans stomie (à 2 ans)</a:t>
            </a:r>
            <a:endParaRPr sz="2200">
              <a:solidFill>
                <a:schemeClr val="dk1"/>
              </a:solidFill>
            </a:endParaRPr>
          </a:p>
        </p:txBody>
      </p:sp>
      <p:sp>
        <p:nvSpPr>
          <p:cNvPr id="161" name="Google Shape;161;p30"/>
          <p:cNvSpPr/>
          <p:nvPr/>
        </p:nvSpPr>
        <p:spPr>
          <a:xfrm>
            <a:off x="282800" y="4476825"/>
            <a:ext cx="8693700" cy="306300"/>
          </a:xfrm>
          <a:prstGeom prst="roundRect">
            <a:avLst>
              <a:gd name="adj" fmla="val 16667"/>
            </a:avLst>
          </a:prstGeom>
          <a:solidFill>
            <a:srgbClr val="D9EAD3"/>
          </a:solidFill>
          <a:ln w="9525" cap="flat" cmpd="sng">
            <a:solidFill>
              <a:srgbClr val="93C47D"/>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Critères secondaires : morbidité post opératoire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p:nvPr/>
        </p:nvSpPr>
        <p:spPr>
          <a:xfrm>
            <a:off x="109300" y="721275"/>
            <a:ext cx="8575200" cy="955500"/>
          </a:xfrm>
          <a:prstGeom prst="roundRect">
            <a:avLst>
              <a:gd name="adj" fmla="val 16667"/>
            </a:avLst>
          </a:prstGeom>
          <a:solidFill>
            <a:srgbClr val="CFE2F3"/>
          </a:solidFill>
          <a:ln w="9525" cap="flat" cmpd="sng">
            <a:solidFill>
              <a:srgbClr val="3756A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800" b="1">
                <a:solidFill>
                  <a:schemeClr val="dk1"/>
                </a:solidFill>
                <a:latin typeface="Calibri"/>
                <a:ea typeface="Calibri"/>
                <a:cs typeface="Calibri"/>
                <a:sym typeface="Calibri"/>
              </a:rPr>
              <a:t>DONNÉES</a:t>
            </a:r>
            <a:endParaRPr sz="18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fr" sz="1800">
                <a:solidFill>
                  <a:schemeClr val="dk1"/>
                </a:solidFill>
                <a:latin typeface="Calibri"/>
                <a:ea typeface="Calibri"/>
                <a:cs typeface="Calibri"/>
                <a:sym typeface="Calibri"/>
              </a:rPr>
              <a:t>BASE AFC</a:t>
            </a:r>
            <a:r>
              <a:rPr lang="fr" sz="1800" b="1">
                <a:solidFill>
                  <a:schemeClr val="dk1"/>
                </a:solidFill>
                <a:latin typeface="Calibri"/>
                <a:ea typeface="Calibri"/>
                <a:cs typeface="Calibri"/>
                <a:sym typeface="Calibri"/>
              </a:rPr>
              <a:t> </a:t>
            </a:r>
            <a:endParaRPr sz="1800" b="1">
              <a:solidFill>
                <a:schemeClr val="dk1"/>
              </a:solidFill>
              <a:latin typeface="Calibri"/>
              <a:ea typeface="Calibri"/>
              <a:cs typeface="Calibri"/>
              <a:sym typeface="Calibri"/>
            </a:endParaRPr>
          </a:p>
        </p:txBody>
      </p:sp>
      <p:sp>
        <p:nvSpPr>
          <p:cNvPr id="167" name="Google Shape;16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a:t>
            </a:fld>
            <a:endParaRPr/>
          </a:p>
        </p:txBody>
      </p:sp>
      <p:graphicFrame>
        <p:nvGraphicFramePr>
          <p:cNvPr id="168" name="Google Shape;168;p31"/>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Méthodes</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69" name="Google Shape;169;p31"/>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70" name="Google Shape;170;p31"/>
          <p:cNvSpPr/>
          <p:nvPr/>
        </p:nvSpPr>
        <p:spPr>
          <a:xfrm>
            <a:off x="1358475" y="721275"/>
            <a:ext cx="7544700" cy="955500"/>
          </a:xfrm>
          <a:prstGeom prst="roundRect">
            <a:avLst>
              <a:gd name="adj" fmla="val 16667"/>
            </a:avLst>
          </a:prstGeom>
          <a:solidFill>
            <a:srgbClr val="E4ECF4"/>
          </a:solidFill>
          <a:ln w="9525" cap="flat" cmpd="sng">
            <a:solidFill>
              <a:srgbClr val="4A86E8"/>
            </a:solidFill>
            <a:prstDash val="solid"/>
            <a:round/>
            <a:headEnd type="none" w="sm" len="sm"/>
            <a:tailEnd type="none" w="sm" len="sm"/>
          </a:ln>
        </p:spPr>
        <p:txBody>
          <a:bodyPr spcFirstLastPara="1" wrap="square" lIns="91425" tIns="91425" rIns="0" bIns="91425" anchor="t" anchorCtr="0">
            <a:noAutofit/>
          </a:bodyPr>
          <a:lstStyle/>
          <a:p>
            <a:pPr marL="269999" lvl="0" indent="-330200" algn="l" rtl="0">
              <a:lnSpc>
                <a:spcPct val="150000"/>
              </a:lnSpc>
              <a:spcBef>
                <a:spcPts val="0"/>
              </a:spcBef>
              <a:spcAft>
                <a:spcPts val="0"/>
              </a:spcAft>
              <a:buClr>
                <a:schemeClr val="dk1"/>
              </a:buClr>
              <a:buSzPts val="1600"/>
              <a:buFont typeface="Calibri"/>
              <a:buChar char="-"/>
            </a:pPr>
            <a:r>
              <a:rPr lang="fr" sz="1600" b="1">
                <a:solidFill>
                  <a:schemeClr val="dk1"/>
                </a:solidFill>
                <a:latin typeface="Calibri"/>
                <a:ea typeface="Calibri"/>
                <a:cs typeface="Calibri"/>
                <a:sym typeface="Calibri"/>
              </a:rPr>
              <a:t>Patients opérés </a:t>
            </a:r>
            <a:r>
              <a:rPr lang="fr" sz="1600">
                <a:solidFill>
                  <a:schemeClr val="dk1"/>
                </a:solidFill>
                <a:latin typeface="Calibri"/>
                <a:ea typeface="Calibri"/>
                <a:cs typeface="Calibri"/>
                <a:sym typeface="Calibri"/>
              </a:rPr>
              <a:t>pour maladie diverticulaire colique (urgence et programmé)</a:t>
            </a:r>
            <a:endParaRPr sz="1600">
              <a:solidFill>
                <a:schemeClr val="dk1"/>
              </a:solidFill>
              <a:latin typeface="Calibri"/>
              <a:ea typeface="Calibri"/>
              <a:cs typeface="Calibri"/>
              <a:sym typeface="Calibri"/>
            </a:endParaRPr>
          </a:p>
          <a:p>
            <a:pPr marL="269999" lvl="0" indent="-330200" algn="l" rtl="0">
              <a:lnSpc>
                <a:spcPct val="150000"/>
              </a:lnSpc>
              <a:spcBef>
                <a:spcPts val="0"/>
              </a:spcBef>
              <a:spcAft>
                <a:spcPts val="0"/>
              </a:spcAft>
              <a:buClr>
                <a:schemeClr val="dk1"/>
              </a:buClr>
              <a:buSzPts val="1600"/>
              <a:buFont typeface="Calibri"/>
              <a:buChar char="-"/>
            </a:pPr>
            <a:r>
              <a:rPr lang="fr" sz="1600" b="1">
                <a:solidFill>
                  <a:schemeClr val="dk1"/>
                </a:solidFill>
                <a:latin typeface="Calibri"/>
                <a:ea typeface="Calibri"/>
                <a:cs typeface="Calibri"/>
                <a:sym typeface="Calibri"/>
              </a:rPr>
              <a:t>2010 à 2021</a:t>
            </a:r>
            <a:r>
              <a:rPr lang="fr" sz="1600">
                <a:solidFill>
                  <a:schemeClr val="dk1"/>
                </a:solidFill>
                <a:latin typeface="Calibri"/>
                <a:ea typeface="Calibri"/>
                <a:cs typeface="Calibri"/>
                <a:sym typeface="Calibri"/>
              </a:rPr>
              <a:t> dans </a:t>
            </a:r>
            <a:r>
              <a:rPr lang="fr" sz="1600" b="1">
                <a:solidFill>
                  <a:schemeClr val="dk1"/>
                </a:solidFill>
                <a:latin typeface="Calibri"/>
                <a:ea typeface="Calibri"/>
                <a:cs typeface="Calibri"/>
                <a:sym typeface="Calibri"/>
              </a:rPr>
              <a:t>43 centres participants</a:t>
            </a:r>
            <a:r>
              <a:rPr lang="fr" sz="1600">
                <a:solidFill>
                  <a:schemeClr val="dk1"/>
                </a:solidFill>
                <a:latin typeface="Calibri"/>
                <a:ea typeface="Calibri"/>
                <a:cs typeface="Calibri"/>
                <a:sym typeface="Calibri"/>
              </a:rPr>
              <a:t> (CHU et CH généraux)</a:t>
            </a:r>
            <a:endParaRPr sz="1600">
              <a:solidFill>
                <a:schemeClr val="dk1"/>
              </a:solidFill>
              <a:latin typeface="Calibri"/>
              <a:ea typeface="Calibri"/>
              <a:cs typeface="Calibri"/>
              <a:sym typeface="Calibri"/>
            </a:endParaRPr>
          </a:p>
          <a:p>
            <a:pPr marL="269999" lvl="0" indent="-228600" algn="l" rtl="0">
              <a:spcBef>
                <a:spcPts val="0"/>
              </a:spcBef>
              <a:spcAft>
                <a:spcPts val="0"/>
              </a:spcAft>
              <a:buNone/>
            </a:pPr>
            <a:endParaRPr b="1"/>
          </a:p>
        </p:txBody>
      </p:sp>
      <p:sp>
        <p:nvSpPr>
          <p:cNvPr id="171" name="Google Shape;171;p31"/>
          <p:cNvSpPr/>
          <p:nvPr/>
        </p:nvSpPr>
        <p:spPr>
          <a:xfrm>
            <a:off x="109300" y="1817050"/>
            <a:ext cx="8575200" cy="955500"/>
          </a:xfrm>
          <a:prstGeom prst="roundRect">
            <a:avLst>
              <a:gd name="adj" fmla="val 16667"/>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fr" sz="1800" b="1">
                <a:solidFill>
                  <a:schemeClr val="dk1"/>
                </a:solidFill>
                <a:latin typeface="Calibri"/>
                <a:ea typeface="Calibri"/>
                <a:cs typeface="Calibri"/>
                <a:sym typeface="Calibri"/>
              </a:rPr>
              <a:t>INCLUSION</a:t>
            </a:r>
            <a:endParaRPr sz="1800" b="1">
              <a:solidFill>
                <a:schemeClr val="dk1"/>
              </a:solidFill>
              <a:latin typeface="Calibri"/>
              <a:ea typeface="Calibri"/>
              <a:cs typeface="Calibri"/>
              <a:sym typeface="Calibri"/>
            </a:endParaRPr>
          </a:p>
        </p:txBody>
      </p:sp>
      <p:sp>
        <p:nvSpPr>
          <p:cNvPr id="172" name="Google Shape;172;p31"/>
          <p:cNvSpPr/>
          <p:nvPr/>
        </p:nvSpPr>
        <p:spPr>
          <a:xfrm>
            <a:off x="1358475" y="1817050"/>
            <a:ext cx="7544700" cy="955500"/>
          </a:xfrm>
          <a:prstGeom prst="roundRect">
            <a:avLst>
              <a:gd name="adj" fmla="val 16667"/>
            </a:avLst>
          </a:prstGeom>
          <a:solidFill>
            <a:srgbClr val="D9EAD3"/>
          </a:solidFill>
          <a:ln w="952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269999" lvl="0" indent="-330200" algn="l" rtl="0">
              <a:lnSpc>
                <a:spcPct val="15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Patients opérés </a:t>
            </a:r>
            <a:r>
              <a:rPr lang="fr" sz="1600" b="1">
                <a:solidFill>
                  <a:schemeClr val="dk1"/>
                </a:solidFill>
                <a:latin typeface="Calibri"/>
                <a:ea typeface="Calibri"/>
                <a:cs typeface="Calibri"/>
                <a:sym typeface="Calibri"/>
              </a:rPr>
              <a:t>en urgence</a:t>
            </a:r>
            <a:r>
              <a:rPr lang="fr" sz="1600">
                <a:solidFill>
                  <a:schemeClr val="dk1"/>
                </a:solidFill>
                <a:latin typeface="Calibri"/>
                <a:ea typeface="Calibri"/>
                <a:cs typeface="Calibri"/>
                <a:sym typeface="Calibri"/>
              </a:rPr>
              <a:t> d’une </a:t>
            </a:r>
            <a:r>
              <a:rPr lang="fr" sz="1600" b="1">
                <a:solidFill>
                  <a:schemeClr val="dk1"/>
                </a:solidFill>
                <a:latin typeface="Calibri"/>
                <a:ea typeface="Calibri"/>
                <a:cs typeface="Calibri"/>
                <a:sym typeface="Calibri"/>
              </a:rPr>
              <a:t>péritonite diverticulaire (Hinchey III ou IV)</a:t>
            </a:r>
            <a:endParaRPr sz="1600" b="1">
              <a:solidFill>
                <a:schemeClr val="dk1"/>
              </a:solidFill>
              <a:latin typeface="Calibri"/>
              <a:ea typeface="Calibri"/>
              <a:cs typeface="Calibri"/>
              <a:sym typeface="Calibri"/>
            </a:endParaRPr>
          </a:p>
          <a:p>
            <a:pPr marL="269999" marR="0" lvl="0" indent="-330200" algn="l" rtl="0">
              <a:lnSpc>
                <a:spcPct val="150000"/>
              </a:lnSpc>
              <a:spcBef>
                <a:spcPts val="0"/>
              </a:spcBef>
              <a:spcAft>
                <a:spcPts val="0"/>
              </a:spcAft>
              <a:buClr>
                <a:schemeClr val="dk1"/>
              </a:buClr>
              <a:buSzPts val="1600"/>
              <a:buFont typeface="Calibri"/>
              <a:buChar char="-"/>
            </a:pPr>
            <a:r>
              <a:rPr lang="fr" sz="1600" b="1">
                <a:solidFill>
                  <a:schemeClr val="dk1"/>
                </a:solidFill>
                <a:latin typeface="Calibri"/>
                <a:ea typeface="Calibri"/>
                <a:cs typeface="Calibri"/>
                <a:sym typeface="Calibri"/>
              </a:rPr>
              <a:t>Résection anastomose protégée par laparotomie</a:t>
            </a:r>
            <a:r>
              <a:rPr lang="fr" sz="1600">
                <a:solidFill>
                  <a:schemeClr val="dk1"/>
                </a:solidFill>
                <a:latin typeface="Calibri"/>
                <a:ea typeface="Calibri"/>
                <a:cs typeface="Calibri"/>
                <a:sym typeface="Calibri"/>
              </a:rPr>
              <a:t> </a:t>
            </a:r>
            <a:r>
              <a:rPr lang="fr" sz="1600" i="1">
                <a:solidFill>
                  <a:schemeClr val="dk1"/>
                </a:solidFill>
                <a:latin typeface="Calibri"/>
                <a:ea typeface="Calibri"/>
                <a:cs typeface="Calibri"/>
                <a:sym typeface="Calibri"/>
              </a:rPr>
              <a:t>versus </a:t>
            </a:r>
            <a:r>
              <a:rPr lang="fr" sz="1600" b="1">
                <a:solidFill>
                  <a:schemeClr val="dk1"/>
                </a:solidFill>
                <a:latin typeface="Calibri"/>
                <a:ea typeface="Calibri"/>
                <a:cs typeface="Calibri"/>
                <a:sym typeface="Calibri"/>
              </a:rPr>
              <a:t>Hartmann par laparoscopie</a:t>
            </a:r>
            <a:endParaRPr sz="1600" b="1">
              <a:solidFill>
                <a:schemeClr val="dk1"/>
              </a:solidFill>
              <a:latin typeface="Calibri"/>
              <a:ea typeface="Calibri"/>
              <a:cs typeface="Calibri"/>
              <a:sym typeface="Calibri"/>
            </a:endParaRPr>
          </a:p>
          <a:p>
            <a:pPr marL="0" lvl="0" indent="0" algn="l" rtl="0">
              <a:spcBef>
                <a:spcPts val="0"/>
              </a:spcBef>
              <a:spcAft>
                <a:spcPts val="0"/>
              </a:spcAft>
              <a:buNone/>
            </a:pPr>
            <a:endParaRPr b="1"/>
          </a:p>
        </p:txBody>
      </p:sp>
      <p:grpSp>
        <p:nvGrpSpPr>
          <p:cNvPr id="173" name="Google Shape;173;p31"/>
          <p:cNvGrpSpPr/>
          <p:nvPr/>
        </p:nvGrpSpPr>
        <p:grpSpPr>
          <a:xfrm>
            <a:off x="109300" y="4022650"/>
            <a:ext cx="8793875" cy="955600"/>
            <a:chOff x="109300" y="3903925"/>
            <a:chExt cx="8793875" cy="955600"/>
          </a:xfrm>
        </p:grpSpPr>
        <p:sp>
          <p:nvSpPr>
            <p:cNvPr id="174" name="Google Shape;174;p31"/>
            <p:cNvSpPr/>
            <p:nvPr/>
          </p:nvSpPr>
          <p:spPr>
            <a:xfrm>
              <a:off x="109300" y="3904025"/>
              <a:ext cx="8575200" cy="955500"/>
            </a:xfrm>
            <a:prstGeom prst="roundRect">
              <a:avLst>
                <a:gd name="adj" fmla="val 16667"/>
              </a:avLst>
            </a:prstGeom>
            <a:solidFill>
              <a:srgbClr val="E1B2CC"/>
            </a:solidFill>
            <a:ln w="9525" cap="flat" cmpd="sng">
              <a:solidFill>
                <a:srgbClr val="BA0E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fr" sz="1800" b="1">
                  <a:solidFill>
                    <a:schemeClr val="dk1"/>
                  </a:solidFill>
                  <a:latin typeface="Calibri"/>
                  <a:ea typeface="Calibri"/>
                  <a:cs typeface="Calibri"/>
                  <a:sym typeface="Calibri"/>
                </a:rPr>
                <a:t>ANALYSE</a:t>
              </a:r>
              <a:endParaRPr sz="1800" b="1">
                <a:solidFill>
                  <a:schemeClr val="dk1"/>
                </a:solidFill>
                <a:latin typeface="Calibri"/>
                <a:ea typeface="Calibri"/>
                <a:cs typeface="Calibri"/>
                <a:sym typeface="Calibri"/>
              </a:endParaRPr>
            </a:p>
          </p:txBody>
        </p:sp>
        <p:sp>
          <p:nvSpPr>
            <p:cNvPr id="175" name="Google Shape;175;p31"/>
            <p:cNvSpPr/>
            <p:nvPr/>
          </p:nvSpPr>
          <p:spPr>
            <a:xfrm>
              <a:off x="1358475" y="3903925"/>
              <a:ext cx="7544700" cy="955500"/>
            </a:xfrm>
            <a:prstGeom prst="roundRect">
              <a:avLst>
                <a:gd name="adj" fmla="val 16667"/>
              </a:avLst>
            </a:prstGeom>
            <a:solidFill>
              <a:srgbClr val="F9E0EB"/>
            </a:solidFill>
            <a:ln w="9525" cap="flat" cmpd="sng">
              <a:solidFill>
                <a:srgbClr val="BA0E6E"/>
              </a:solidFill>
              <a:prstDash val="solid"/>
              <a:round/>
              <a:headEnd type="none" w="sm" len="sm"/>
              <a:tailEnd type="none" w="sm" len="sm"/>
            </a:ln>
          </p:spPr>
          <p:txBody>
            <a:bodyPr spcFirstLastPara="1" wrap="square" lIns="91425" tIns="91425" rIns="91425" bIns="91425" anchor="t" anchorCtr="0">
              <a:noAutofit/>
            </a:bodyPr>
            <a:lstStyle/>
            <a:p>
              <a:pPr marL="269999" lvl="0" indent="-330200" algn="l" rtl="0">
                <a:lnSpc>
                  <a:spcPct val="15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Analyse des </a:t>
              </a:r>
              <a:r>
                <a:rPr lang="fr" sz="1600" b="1">
                  <a:solidFill>
                    <a:schemeClr val="dk1"/>
                  </a:solidFill>
                  <a:latin typeface="Calibri"/>
                  <a:ea typeface="Calibri"/>
                  <a:cs typeface="Calibri"/>
                  <a:sym typeface="Calibri"/>
                </a:rPr>
                <a:t>résultats per-opératoires</a:t>
              </a:r>
              <a:r>
                <a:rPr lang="fr" sz="1600">
                  <a:solidFill>
                    <a:schemeClr val="dk1"/>
                  </a:solidFill>
                  <a:latin typeface="Calibri"/>
                  <a:ea typeface="Calibri"/>
                  <a:cs typeface="Calibri"/>
                  <a:sym typeface="Calibri"/>
                </a:rPr>
                <a:t>, </a:t>
              </a:r>
              <a:r>
                <a:rPr lang="fr" sz="1600" b="1">
                  <a:solidFill>
                    <a:schemeClr val="dk1"/>
                  </a:solidFill>
                  <a:latin typeface="Calibri"/>
                  <a:ea typeface="Calibri"/>
                  <a:cs typeface="Calibri"/>
                  <a:sym typeface="Calibri"/>
                </a:rPr>
                <a:t>post opératoires</a:t>
              </a:r>
              <a:r>
                <a:rPr lang="fr" sz="1600">
                  <a:solidFill>
                    <a:schemeClr val="dk1"/>
                  </a:solidFill>
                  <a:latin typeface="Calibri"/>
                  <a:ea typeface="Calibri"/>
                  <a:cs typeface="Calibri"/>
                  <a:sym typeface="Calibri"/>
                </a:rPr>
                <a:t> et de la</a:t>
              </a:r>
              <a:r>
                <a:rPr lang="fr" sz="1600" b="1">
                  <a:solidFill>
                    <a:schemeClr val="dk1"/>
                  </a:solidFill>
                  <a:latin typeface="Calibri"/>
                  <a:ea typeface="Calibri"/>
                  <a:cs typeface="Calibri"/>
                  <a:sym typeface="Calibri"/>
                </a:rPr>
                <a:t> survie sans stomie</a:t>
              </a:r>
              <a:endParaRPr sz="1600" b="1">
                <a:solidFill>
                  <a:schemeClr val="dk1"/>
                </a:solidFill>
                <a:latin typeface="Calibri"/>
                <a:ea typeface="Calibri"/>
                <a:cs typeface="Calibri"/>
                <a:sym typeface="Calibri"/>
              </a:endParaRPr>
            </a:p>
            <a:p>
              <a:pPr marL="269999" lvl="0" indent="-330200" algn="l" rtl="0">
                <a:lnSpc>
                  <a:spcPct val="150000"/>
                </a:lnSpc>
                <a:spcBef>
                  <a:spcPts val="0"/>
                </a:spcBef>
                <a:spcAft>
                  <a:spcPts val="0"/>
                </a:spcAft>
                <a:buClr>
                  <a:schemeClr val="dk1"/>
                </a:buClr>
                <a:buSzPts val="1600"/>
                <a:buFont typeface="Calibri"/>
                <a:buChar char="-"/>
              </a:pPr>
              <a:r>
                <a:rPr lang="fr" sz="1600" b="1">
                  <a:solidFill>
                    <a:schemeClr val="dk1"/>
                  </a:solidFill>
                  <a:latin typeface="Calibri"/>
                  <a:ea typeface="Calibri"/>
                  <a:cs typeface="Calibri"/>
                  <a:sym typeface="Calibri"/>
                </a:rPr>
                <a:t>Appariement</a:t>
              </a:r>
              <a:r>
                <a:rPr lang="fr" sz="1600">
                  <a:solidFill>
                    <a:schemeClr val="dk1"/>
                  </a:solidFill>
                  <a:latin typeface="Calibri"/>
                  <a:ea typeface="Calibri"/>
                  <a:cs typeface="Calibri"/>
                  <a:sym typeface="Calibri"/>
                </a:rPr>
                <a:t> des patients selon un </a:t>
              </a:r>
              <a:r>
                <a:rPr lang="fr" sz="1600" b="1">
                  <a:solidFill>
                    <a:schemeClr val="dk1"/>
                  </a:solidFill>
                  <a:latin typeface="Calibri"/>
                  <a:ea typeface="Calibri"/>
                  <a:cs typeface="Calibri"/>
                  <a:sym typeface="Calibri"/>
                </a:rPr>
                <a:t>score de propension</a:t>
              </a:r>
              <a:endParaRPr b="1"/>
            </a:p>
          </p:txBody>
        </p:sp>
      </p:grpSp>
      <p:sp>
        <p:nvSpPr>
          <p:cNvPr id="176" name="Google Shape;176;p31"/>
          <p:cNvSpPr/>
          <p:nvPr/>
        </p:nvSpPr>
        <p:spPr>
          <a:xfrm>
            <a:off x="88400" y="2913063"/>
            <a:ext cx="8575200" cy="955500"/>
          </a:xfrm>
          <a:prstGeom prst="roundRect">
            <a:avLst>
              <a:gd name="adj" fmla="val 16667"/>
            </a:avLst>
          </a:prstGeom>
          <a:solidFill>
            <a:srgbClr val="FFE599"/>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fr" sz="1800" b="1">
                <a:solidFill>
                  <a:schemeClr val="dk1"/>
                </a:solidFill>
                <a:latin typeface="Calibri"/>
                <a:ea typeface="Calibri"/>
                <a:cs typeface="Calibri"/>
                <a:sym typeface="Calibri"/>
              </a:rPr>
              <a:t>EXCLUSION</a:t>
            </a:r>
            <a:endParaRPr sz="1800" b="1">
              <a:solidFill>
                <a:schemeClr val="dk1"/>
              </a:solidFill>
              <a:latin typeface="Calibri"/>
              <a:ea typeface="Calibri"/>
              <a:cs typeface="Calibri"/>
              <a:sym typeface="Calibri"/>
            </a:endParaRPr>
          </a:p>
        </p:txBody>
      </p:sp>
      <p:sp>
        <p:nvSpPr>
          <p:cNvPr id="177" name="Google Shape;177;p31"/>
          <p:cNvSpPr/>
          <p:nvPr/>
        </p:nvSpPr>
        <p:spPr>
          <a:xfrm>
            <a:off x="1379350" y="2912839"/>
            <a:ext cx="7544700" cy="955500"/>
          </a:xfrm>
          <a:prstGeom prst="roundRect">
            <a:avLst>
              <a:gd name="adj" fmla="val 16667"/>
            </a:avLst>
          </a:prstGeom>
          <a:solidFill>
            <a:srgbClr val="FFF2CC"/>
          </a:solidFill>
          <a:ln w="9525" cap="flat" cmpd="sng">
            <a:solidFill>
              <a:srgbClr val="F1C232"/>
            </a:solidFill>
            <a:prstDash val="solid"/>
            <a:round/>
            <a:headEnd type="none" w="sm" len="sm"/>
            <a:tailEnd type="none" w="sm" len="sm"/>
          </a:ln>
        </p:spPr>
        <p:txBody>
          <a:bodyPr spcFirstLastPara="1" wrap="square" lIns="91425" tIns="91425" rIns="91425" bIns="91425" anchor="t" anchorCtr="0">
            <a:noAutofit/>
          </a:bodyPr>
          <a:lstStyle/>
          <a:p>
            <a:pPr marL="269999" lvl="0" indent="-330200" algn="l" rtl="0">
              <a:lnSpc>
                <a:spcPct val="15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Chirurgie programmé, chirurgie non urgente, Hinchey &lt; III</a:t>
            </a:r>
            <a:endParaRPr sz="1600">
              <a:solidFill>
                <a:schemeClr val="dk1"/>
              </a:solidFill>
              <a:latin typeface="Calibri"/>
              <a:ea typeface="Calibri"/>
              <a:cs typeface="Calibri"/>
              <a:sym typeface="Calibri"/>
            </a:endParaRPr>
          </a:p>
          <a:p>
            <a:pPr marL="269999" lvl="0" indent="-330200" algn="l" rtl="0">
              <a:lnSpc>
                <a:spcPct val="15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Autres interventions et voies d’abord que celles évaluées</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a:t>
            </a:fld>
            <a:endParaRPr/>
          </a:p>
        </p:txBody>
      </p:sp>
      <p:graphicFrame>
        <p:nvGraphicFramePr>
          <p:cNvPr id="183" name="Google Shape;183;p32"/>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Méthodes</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Résultats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84" name="Google Shape;184;p32"/>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85" name="Google Shape;185;p32"/>
          <p:cNvSpPr/>
          <p:nvPr/>
        </p:nvSpPr>
        <p:spPr>
          <a:xfrm>
            <a:off x="77825" y="2382175"/>
            <a:ext cx="1081500" cy="1216500"/>
          </a:xfrm>
          <a:prstGeom prst="roundRect">
            <a:avLst>
              <a:gd name="adj" fmla="val 16667"/>
            </a:avLst>
          </a:prstGeom>
          <a:solidFill>
            <a:srgbClr val="EAD1DC"/>
          </a:solidFill>
          <a:ln>
            <a:noFill/>
          </a:ln>
        </p:spPr>
        <p:txBody>
          <a:bodyPr spcFirstLastPara="1" wrap="square" lIns="68575" tIns="34275" rIns="68575" bIns="34275" anchor="t" anchorCtr="0">
            <a:noAutofit/>
          </a:bodyPr>
          <a:lstStyle/>
          <a:p>
            <a:pPr marL="139700" marR="0" lvl="0" indent="-1524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Âg</a:t>
            </a:r>
            <a:r>
              <a:rPr lang="fr" sz="1600" i="0" u="none" strike="noStrike" cap="none">
                <a:solidFill>
                  <a:schemeClr val="dk1"/>
                </a:solidFill>
                <a:latin typeface="Calibri"/>
                <a:ea typeface="Calibri"/>
                <a:cs typeface="Calibri"/>
                <a:sym typeface="Calibri"/>
              </a:rPr>
              <a:t>e</a:t>
            </a:r>
            <a:endParaRPr sz="1600" i="0" u="none" strike="noStrike" cap="none">
              <a:solidFill>
                <a:schemeClr val="dk1"/>
              </a:solidFill>
              <a:latin typeface="Calibri"/>
              <a:ea typeface="Calibri"/>
              <a:cs typeface="Calibri"/>
              <a:sym typeface="Calibri"/>
            </a:endParaRPr>
          </a:p>
          <a:p>
            <a:pPr marL="139700" marR="0" lvl="0" indent="-152400" algn="l" rtl="0">
              <a:lnSpc>
                <a:spcPct val="100000"/>
              </a:lnSpc>
              <a:spcBef>
                <a:spcPts val="0"/>
              </a:spcBef>
              <a:spcAft>
                <a:spcPts val="0"/>
              </a:spcAft>
              <a:buClr>
                <a:schemeClr val="dk1"/>
              </a:buClr>
              <a:buSzPts val="1600"/>
              <a:buFont typeface="Calibri"/>
              <a:buChar char="-"/>
            </a:pPr>
            <a:r>
              <a:rPr lang="fr" sz="1600" i="0" u="none" strike="noStrike" cap="none">
                <a:solidFill>
                  <a:schemeClr val="dk1"/>
                </a:solidFill>
                <a:latin typeface="Calibri"/>
                <a:ea typeface="Calibri"/>
                <a:cs typeface="Calibri"/>
                <a:sym typeface="Calibri"/>
              </a:rPr>
              <a:t>Sexe</a:t>
            </a:r>
            <a:endParaRPr sz="1600" i="0" u="none" strike="noStrike" cap="none">
              <a:solidFill>
                <a:schemeClr val="dk1"/>
              </a:solidFill>
              <a:latin typeface="Calibri"/>
              <a:ea typeface="Calibri"/>
              <a:cs typeface="Calibri"/>
              <a:sym typeface="Calibri"/>
            </a:endParaRPr>
          </a:p>
          <a:p>
            <a:pPr marL="139700" marR="0" lvl="0" indent="-1524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Tabac</a:t>
            </a:r>
            <a:endParaRPr sz="1600" i="0" u="none" strike="noStrike" cap="none">
              <a:solidFill>
                <a:schemeClr val="dk1"/>
              </a:solidFill>
              <a:latin typeface="Calibri"/>
              <a:ea typeface="Calibri"/>
              <a:cs typeface="Calibri"/>
              <a:sym typeface="Calibri"/>
            </a:endParaRPr>
          </a:p>
          <a:p>
            <a:pPr marL="139700" marR="0" lvl="0" indent="-152400" algn="l" rtl="0">
              <a:lnSpc>
                <a:spcPct val="100000"/>
              </a:lnSpc>
              <a:spcBef>
                <a:spcPts val="0"/>
              </a:spcBef>
              <a:spcAft>
                <a:spcPts val="0"/>
              </a:spcAft>
              <a:buClr>
                <a:schemeClr val="dk1"/>
              </a:buClr>
              <a:buSzPts val="1600"/>
              <a:buFont typeface="Calibri"/>
              <a:buChar char="-"/>
            </a:pPr>
            <a:r>
              <a:rPr lang="fr" sz="1700">
                <a:solidFill>
                  <a:schemeClr val="dk1"/>
                </a:solidFill>
                <a:latin typeface="Calibri"/>
                <a:ea typeface="Calibri"/>
                <a:cs typeface="Calibri"/>
                <a:sym typeface="Calibri"/>
              </a:rPr>
              <a:t>IMC</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p:txBody>
      </p:sp>
      <p:sp>
        <p:nvSpPr>
          <p:cNvPr id="186" name="Google Shape;186;p32"/>
          <p:cNvSpPr/>
          <p:nvPr/>
        </p:nvSpPr>
        <p:spPr>
          <a:xfrm>
            <a:off x="171117" y="710421"/>
            <a:ext cx="8637000" cy="758100"/>
          </a:xfrm>
          <a:prstGeom prst="roundRect">
            <a:avLst>
              <a:gd name="adj" fmla="val 16667"/>
            </a:avLst>
          </a:prstGeom>
          <a:solidFill>
            <a:srgbClr val="F9E0EB"/>
          </a:solidFill>
          <a:ln w="9525" cap="flat" cmpd="sng">
            <a:solidFill>
              <a:srgbClr val="BA0E6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1" i="0" u="none" strike="noStrike" cap="none">
                <a:solidFill>
                  <a:schemeClr val="dk1"/>
                </a:solidFill>
                <a:latin typeface="Calibri"/>
                <a:ea typeface="Calibri"/>
                <a:cs typeface="Calibri"/>
                <a:sym typeface="Calibri"/>
              </a:rPr>
              <a:t>SCORE DE PROPENSION</a:t>
            </a:r>
            <a:endParaRPr sz="1800" b="0" i="0" u="none" strike="noStrike" cap="none">
              <a:solidFill>
                <a:schemeClr val="dk1"/>
              </a:solidFill>
              <a:latin typeface="Calibri"/>
              <a:ea typeface="Calibri"/>
              <a:cs typeface="Calibri"/>
              <a:sym typeface="Calibri"/>
            </a:endParaRPr>
          </a:p>
        </p:txBody>
      </p:sp>
      <p:sp>
        <p:nvSpPr>
          <p:cNvPr id="187" name="Google Shape;187;p32"/>
          <p:cNvSpPr/>
          <p:nvPr/>
        </p:nvSpPr>
        <p:spPr>
          <a:xfrm>
            <a:off x="5688725" y="2382175"/>
            <a:ext cx="3119400" cy="1216500"/>
          </a:xfrm>
          <a:prstGeom prst="roundRect">
            <a:avLst>
              <a:gd name="adj" fmla="val 16667"/>
            </a:avLst>
          </a:prstGeom>
          <a:solidFill>
            <a:srgbClr val="D9D2E9"/>
          </a:solidFill>
          <a:ln>
            <a:noFill/>
          </a:ln>
        </p:spPr>
        <p:txBody>
          <a:bodyPr spcFirstLastPara="1" wrap="square" lIns="68575" tIns="34275" rIns="68575" bIns="34275" anchor="t" anchorCtr="0">
            <a:noAutofit/>
          </a:bodyPr>
          <a:lstStyle/>
          <a:p>
            <a:pPr marL="139700" marR="0" lvl="0" indent="-1397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Stade de Hinchey</a:t>
            </a:r>
            <a:endParaRPr sz="1600" b="0" i="0" u="none" strike="noStrike" cap="none">
              <a:solidFill>
                <a:schemeClr val="dk1"/>
              </a:solidFill>
              <a:latin typeface="Calibri"/>
              <a:ea typeface="Calibri"/>
              <a:cs typeface="Calibri"/>
              <a:sym typeface="Calibri"/>
            </a:endParaRPr>
          </a:p>
        </p:txBody>
      </p:sp>
      <p:sp>
        <p:nvSpPr>
          <p:cNvPr id="188" name="Google Shape;188;p32"/>
          <p:cNvSpPr/>
          <p:nvPr/>
        </p:nvSpPr>
        <p:spPr>
          <a:xfrm>
            <a:off x="5649675" y="1754825"/>
            <a:ext cx="3119400" cy="519900"/>
          </a:xfrm>
          <a:prstGeom prst="roundRect">
            <a:avLst>
              <a:gd name="adj" fmla="val 16667"/>
            </a:avLst>
          </a:prstGeom>
          <a:solidFill>
            <a:srgbClr val="B4A7D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chemeClr val="dk1"/>
                </a:solidFill>
                <a:latin typeface="Calibri"/>
                <a:ea typeface="Calibri"/>
                <a:cs typeface="Calibri"/>
                <a:sym typeface="Calibri"/>
              </a:rPr>
              <a:t>MALADIE</a:t>
            </a:r>
            <a:endParaRPr sz="2000" b="0" i="0" u="none" strike="noStrike" cap="none">
              <a:solidFill>
                <a:schemeClr val="dk1"/>
              </a:solidFill>
              <a:latin typeface="Calibri"/>
              <a:ea typeface="Calibri"/>
              <a:cs typeface="Calibri"/>
              <a:sym typeface="Calibri"/>
            </a:endParaRPr>
          </a:p>
        </p:txBody>
      </p:sp>
      <p:sp>
        <p:nvSpPr>
          <p:cNvPr id="189" name="Google Shape;189;p32"/>
          <p:cNvSpPr/>
          <p:nvPr/>
        </p:nvSpPr>
        <p:spPr>
          <a:xfrm>
            <a:off x="52925" y="1754825"/>
            <a:ext cx="5432700" cy="519900"/>
          </a:xfrm>
          <a:prstGeom prst="roundRect">
            <a:avLst>
              <a:gd name="adj" fmla="val 16667"/>
            </a:avLst>
          </a:prstGeom>
          <a:solidFill>
            <a:srgbClr val="D5A6B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chemeClr val="dk1"/>
                </a:solidFill>
                <a:latin typeface="Calibri"/>
                <a:ea typeface="Calibri"/>
                <a:cs typeface="Calibri"/>
                <a:sym typeface="Calibri"/>
              </a:rPr>
              <a:t>PATIENT</a:t>
            </a:r>
            <a:endParaRPr sz="2000" b="0" i="0" u="none" strike="noStrike" cap="none">
              <a:solidFill>
                <a:schemeClr val="dk1"/>
              </a:solidFill>
              <a:latin typeface="Calibri"/>
              <a:ea typeface="Calibri"/>
              <a:cs typeface="Calibri"/>
              <a:sym typeface="Calibri"/>
            </a:endParaRPr>
          </a:p>
        </p:txBody>
      </p:sp>
      <p:sp>
        <p:nvSpPr>
          <p:cNvPr id="190" name="Google Shape;190;p32"/>
          <p:cNvSpPr/>
          <p:nvPr/>
        </p:nvSpPr>
        <p:spPr>
          <a:xfrm>
            <a:off x="1280025" y="2382175"/>
            <a:ext cx="2042400" cy="1216500"/>
          </a:xfrm>
          <a:prstGeom prst="roundRect">
            <a:avLst>
              <a:gd name="adj" fmla="val 16667"/>
            </a:avLst>
          </a:prstGeom>
          <a:solidFill>
            <a:srgbClr val="EAD1DC"/>
          </a:solidFill>
          <a:ln>
            <a:noFill/>
          </a:ln>
        </p:spPr>
        <p:txBody>
          <a:bodyPr spcFirstLastPara="1" wrap="square" lIns="68575" tIns="34275" rIns="68575" bIns="34275" anchor="t" anchorCtr="0">
            <a:noAutofit/>
          </a:bodyPr>
          <a:lstStyle/>
          <a:p>
            <a:pPr marL="139700" marR="0" lvl="0" indent="-1524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Score ASA</a:t>
            </a:r>
            <a:endParaRPr sz="1600">
              <a:solidFill>
                <a:schemeClr val="dk1"/>
              </a:solidFill>
              <a:latin typeface="Calibri"/>
              <a:ea typeface="Calibri"/>
              <a:cs typeface="Calibri"/>
              <a:sym typeface="Calibri"/>
            </a:endParaRPr>
          </a:p>
          <a:p>
            <a:pPr marL="139700" marR="0" lvl="0" indent="-1524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Immunodépression </a:t>
            </a:r>
            <a:endParaRPr sz="1600">
              <a:solidFill>
                <a:schemeClr val="dk1"/>
              </a:solidFill>
              <a:latin typeface="Calibri"/>
              <a:ea typeface="Calibri"/>
              <a:cs typeface="Calibri"/>
              <a:sym typeface="Calibri"/>
            </a:endParaRPr>
          </a:p>
          <a:p>
            <a:pPr marL="139700" marR="0" lvl="0" indent="-152400" algn="l" rtl="0">
              <a:lnSpc>
                <a:spcPct val="100000"/>
              </a:lnSpc>
              <a:spcBef>
                <a:spcPts val="0"/>
              </a:spcBef>
              <a:spcAft>
                <a:spcPts val="0"/>
              </a:spcAft>
              <a:buClr>
                <a:schemeClr val="dk1"/>
              </a:buClr>
              <a:buSzPts val="1600"/>
              <a:buFont typeface="Calibri"/>
              <a:buChar char="-"/>
            </a:pPr>
            <a:r>
              <a:rPr lang="fr" sz="1600">
                <a:solidFill>
                  <a:schemeClr val="dk1"/>
                </a:solidFill>
                <a:latin typeface="Calibri"/>
                <a:ea typeface="Calibri"/>
                <a:cs typeface="Calibri"/>
                <a:sym typeface="Calibri"/>
              </a:rPr>
              <a:t>Anticoagulation curative</a:t>
            </a: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p:txBody>
      </p:sp>
      <p:sp>
        <p:nvSpPr>
          <p:cNvPr id="191" name="Google Shape;191;p32"/>
          <p:cNvSpPr/>
          <p:nvPr/>
        </p:nvSpPr>
        <p:spPr>
          <a:xfrm>
            <a:off x="3443125" y="2382175"/>
            <a:ext cx="2042400" cy="1216500"/>
          </a:xfrm>
          <a:prstGeom prst="roundRect">
            <a:avLst>
              <a:gd name="adj" fmla="val 16667"/>
            </a:avLst>
          </a:prstGeom>
          <a:solidFill>
            <a:srgbClr val="EAD1D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fr" sz="1600">
                <a:solidFill>
                  <a:schemeClr val="dk1"/>
                </a:solidFill>
                <a:latin typeface="Calibri"/>
                <a:ea typeface="Calibri"/>
                <a:cs typeface="Calibri"/>
                <a:sym typeface="Calibri"/>
              </a:rPr>
              <a:t>- ATCD de laparotomie	</a:t>
            </a:r>
            <a:endParaRPr sz="1700">
              <a:solidFill>
                <a:schemeClr val="dk1"/>
              </a:solidFill>
              <a:latin typeface="Calibri"/>
              <a:ea typeface="Calibri"/>
              <a:cs typeface="Calibri"/>
              <a:sym typeface="Calibri"/>
            </a:endParaRPr>
          </a:p>
        </p:txBody>
      </p:sp>
      <p:cxnSp>
        <p:nvCxnSpPr>
          <p:cNvPr id="192" name="Google Shape;192;p32"/>
          <p:cNvCxnSpPr>
            <a:stCxn id="186" idx="2"/>
            <a:endCxn id="189" idx="0"/>
          </p:cNvCxnSpPr>
          <p:nvPr/>
        </p:nvCxnSpPr>
        <p:spPr>
          <a:xfrm rot="5400000">
            <a:off x="3486417" y="751521"/>
            <a:ext cx="286200" cy="1720200"/>
          </a:xfrm>
          <a:prstGeom prst="bentConnector3">
            <a:avLst>
              <a:gd name="adj1" fmla="val 50018"/>
            </a:avLst>
          </a:prstGeom>
          <a:noFill/>
          <a:ln w="9525" cap="flat" cmpd="sng">
            <a:solidFill>
              <a:schemeClr val="dk2"/>
            </a:solidFill>
            <a:prstDash val="solid"/>
            <a:round/>
            <a:headEnd type="none" w="med" len="med"/>
            <a:tailEnd type="none" w="med" len="med"/>
          </a:ln>
        </p:spPr>
      </p:cxnSp>
      <p:cxnSp>
        <p:nvCxnSpPr>
          <p:cNvPr id="193" name="Google Shape;193;p32"/>
          <p:cNvCxnSpPr>
            <a:stCxn id="186" idx="2"/>
            <a:endCxn id="188" idx="0"/>
          </p:cNvCxnSpPr>
          <p:nvPr/>
        </p:nvCxnSpPr>
        <p:spPr>
          <a:xfrm rot="-5400000" flipH="1">
            <a:off x="5706417" y="251721"/>
            <a:ext cx="286200" cy="2719800"/>
          </a:xfrm>
          <a:prstGeom prst="bentConnector3">
            <a:avLst>
              <a:gd name="adj1" fmla="val 5001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p:nvPr/>
        </p:nvSpPr>
        <p:spPr>
          <a:xfrm>
            <a:off x="6524123" y="4897757"/>
            <a:ext cx="25419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chemeClr val="lt1"/>
                </a:solidFill>
                <a:latin typeface="Calibri"/>
                <a:ea typeface="Calibri"/>
                <a:cs typeface="Calibri"/>
                <a:sym typeface="Calibri"/>
              </a:rPr>
              <a:t>RIC pour Crohn robot vs cœlio  / Thomas HUSSON</a:t>
            </a:r>
            <a:endParaRPr sz="1100" b="0" i="0" u="none" strike="noStrike" cap="none">
              <a:solidFill>
                <a:srgbClr val="000000"/>
              </a:solidFill>
              <a:latin typeface="Arial"/>
              <a:ea typeface="Arial"/>
              <a:cs typeface="Arial"/>
              <a:sym typeface="Arial"/>
            </a:endParaRPr>
          </a:p>
        </p:txBody>
      </p:sp>
      <p:cxnSp>
        <p:nvCxnSpPr>
          <p:cNvPr id="199" name="Google Shape;199;p33"/>
          <p:cNvCxnSpPr>
            <a:stCxn id="200" idx="2"/>
            <a:endCxn id="201" idx="0"/>
          </p:cNvCxnSpPr>
          <p:nvPr/>
        </p:nvCxnSpPr>
        <p:spPr>
          <a:xfrm rot="5400000">
            <a:off x="3316350" y="941201"/>
            <a:ext cx="280200" cy="2292600"/>
          </a:xfrm>
          <a:prstGeom prst="bentConnector3">
            <a:avLst>
              <a:gd name="adj1" fmla="val 49991"/>
            </a:avLst>
          </a:prstGeom>
          <a:noFill/>
          <a:ln w="12700" cap="flat" cmpd="sng">
            <a:solidFill>
              <a:srgbClr val="999999"/>
            </a:solidFill>
            <a:prstDash val="solid"/>
            <a:miter lim="800000"/>
            <a:headEnd type="none" w="sm" len="sm"/>
            <a:tailEnd type="triangle" w="med" len="med"/>
          </a:ln>
        </p:spPr>
      </p:cxnSp>
      <p:cxnSp>
        <p:nvCxnSpPr>
          <p:cNvPr id="202" name="Google Shape;202;p33"/>
          <p:cNvCxnSpPr>
            <a:stCxn id="200" idx="2"/>
            <a:endCxn id="203" idx="0"/>
          </p:cNvCxnSpPr>
          <p:nvPr/>
        </p:nvCxnSpPr>
        <p:spPr>
          <a:xfrm rot="-5400000" flipH="1">
            <a:off x="5408700" y="1141451"/>
            <a:ext cx="271800" cy="1883700"/>
          </a:xfrm>
          <a:prstGeom prst="bentConnector3">
            <a:avLst>
              <a:gd name="adj1" fmla="val 50027"/>
            </a:avLst>
          </a:prstGeom>
          <a:noFill/>
          <a:ln w="12700" cap="flat" cmpd="sng">
            <a:solidFill>
              <a:srgbClr val="999999"/>
            </a:solidFill>
            <a:prstDash val="solid"/>
            <a:miter lim="800000"/>
            <a:headEnd type="none" w="sm" len="sm"/>
            <a:tailEnd type="triangle" w="med" len="med"/>
          </a:ln>
        </p:spPr>
      </p:cxnSp>
      <p:graphicFrame>
        <p:nvGraphicFramePr>
          <p:cNvPr id="204" name="Google Shape;204;p33"/>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05" name="Google Shape;205;p33"/>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06" name="Google Shape;206;p33"/>
          <p:cNvSpPr/>
          <p:nvPr/>
        </p:nvSpPr>
        <p:spPr>
          <a:xfrm>
            <a:off x="215400" y="743450"/>
            <a:ext cx="8774700" cy="530700"/>
          </a:xfrm>
          <a:prstGeom prst="roundRect">
            <a:avLst>
              <a:gd name="adj" fmla="val 16667"/>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700"/>
              <a:buFont typeface="Arial"/>
              <a:buNone/>
            </a:pPr>
            <a:r>
              <a:rPr lang="fr" sz="1500">
                <a:solidFill>
                  <a:schemeClr val="dk1"/>
                </a:solidFill>
                <a:latin typeface="Calibri"/>
                <a:ea typeface="Calibri"/>
                <a:cs typeface="Calibri"/>
                <a:sym typeface="Calibri"/>
              </a:rPr>
              <a:t>Patients opérés pour une</a:t>
            </a:r>
            <a:r>
              <a:rPr lang="fr" sz="1500" b="1">
                <a:solidFill>
                  <a:schemeClr val="dk1"/>
                </a:solidFill>
                <a:latin typeface="Calibri"/>
                <a:ea typeface="Calibri"/>
                <a:cs typeface="Calibri"/>
                <a:sym typeface="Calibri"/>
              </a:rPr>
              <a:t> maladie diverticulaire</a:t>
            </a:r>
            <a:endParaRPr sz="15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700"/>
              <a:buFont typeface="Arial"/>
              <a:buNone/>
            </a:pPr>
            <a:r>
              <a:rPr lang="fr" sz="1500" b="1">
                <a:solidFill>
                  <a:schemeClr val="dk1"/>
                </a:solidFill>
                <a:latin typeface="Calibri"/>
                <a:ea typeface="Calibri"/>
                <a:cs typeface="Calibri"/>
                <a:sym typeface="Calibri"/>
              </a:rPr>
              <a:t>n = 6893</a:t>
            </a:r>
            <a:endParaRPr sz="1500" b="1"/>
          </a:p>
        </p:txBody>
      </p:sp>
      <p:cxnSp>
        <p:nvCxnSpPr>
          <p:cNvPr id="207" name="Google Shape;207;p33"/>
          <p:cNvCxnSpPr>
            <a:stCxn id="206" idx="2"/>
            <a:endCxn id="200" idx="0"/>
          </p:cNvCxnSpPr>
          <p:nvPr/>
        </p:nvCxnSpPr>
        <p:spPr>
          <a:xfrm>
            <a:off x="4602750" y="1274150"/>
            <a:ext cx="0" cy="225300"/>
          </a:xfrm>
          <a:prstGeom prst="straightConnector1">
            <a:avLst/>
          </a:prstGeom>
          <a:noFill/>
          <a:ln w="9525" cap="flat" cmpd="sng">
            <a:solidFill>
              <a:srgbClr val="999999"/>
            </a:solidFill>
            <a:prstDash val="solid"/>
            <a:round/>
            <a:headEnd type="none" w="med" len="med"/>
            <a:tailEnd type="triangle" w="med" len="med"/>
          </a:ln>
        </p:spPr>
      </p:cxnSp>
      <p:sp>
        <p:nvSpPr>
          <p:cNvPr id="200" name="Google Shape;200;p33"/>
          <p:cNvSpPr/>
          <p:nvPr/>
        </p:nvSpPr>
        <p:spPr>
          <a:xfrm>
            <a:off x="215400" y="1499501"/>
            <a:ext cx="8774700" cy="447900"/>
          </a:xfrm>
          <a:prstGeom prst="roundRect">
            <a:avLst>
              <a:gd name="adj" fmla="val 16667"/>
            </a:avLst>
          </a:prstGeom>
          <a:solidFill>
            <a:srgbClr val="C9DAF8"/>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fr" sz="1500">
                <a:solidFill>
                  <a:schemeClr val="dk1"/>
                </a:solidFill>
                <a:latin typeface="Calibri"/>
                <a:ea typeface="Calibri"/>
                <a:cs typeface="Calibri"/>
                <a:sym typeface="Calibri"/>
              </a:rPr>
              <a:t>Patients opérés</a:t>
            </a:r>
            <a:r>
              <a:rPr lang="fr" sz="1500" b="1">
                <a:solidFill>
                  <a:schemeClr val="dk1"/>
                </a:solidFill>
                <a:latin typeface="Calibri"/>
                <a:ea typeface="Calibri"/>
                <a:cs typeface="Calibri"/>
                <a:sym typeface="Calibri"/>
              </a:rPr>
              <a:t> </a:t>
            </a:r>
            <a:r>
              <a:rPr lang="fr" sz="1500" b="1" u="sng">
                <a:solidFill>
                  <a:schemeClr val="dk1"/>
                </a:solidFill>
                <a:latin typeface="Calibri"/>
                <a:ea typeface="Calibri"/>
                <a:cs typeface="Calibri"/>
                <a:sym typeface="Calibri"/>
              </a:rPr>
              <a:t>en urgence</a:t>
            </a:r>
            <a:r>
              <a:rPr lang="fr" sz="1500" b="1">
                <a:solidFill>
                  <a:schemeClr val="dk1"/>
                </a:solidFill>
                <a:latin typeface="Calibri"/>
                <a:ea typeface="Calibri"/>
                <a:cs typeface="Calibri"/>
                <a:sym typeface="Calibri"/>
              </a:rPr>
              <a:t> </a:t>
            </a:r>
            <a:r>
              <a:rPr lang="fr" sz="1500">
                <a:solidFill>
                  <a:schemeClr val="dk1"/>
                </a:solidFill>
                <a:latin typeface="Calibri"/>
                <a:ea typeface="Calibri"/>
                <a:cs typeface="Calibri"/>
                <a:sym typeface="Calibri"/>
              </a:rPr>
              <a:t>d’une</a:t>
            </a:r>
            <a:r>
              <a:rPr lang="fr" sz="1500" b="1">
                <a:solidFill>
                  <a:schemeClr val="dk1"/>
                </a:solidFill>
                <a:latin typeface="Calibri"/>
                <a:ea typeface="Calibri"/>
                <a:cs typeface="Calibri"/>
                <a:sym typeface="Calibri"/>
              </a:rPr>
              <a:t> </a:t>
            </a:r>
            <a:r>
              <a:rPr lang="fr" sz="1500" b="1" u="sng">
                <a:solidFill>
                  <a:schemeClr val="dk1"/>
                </a:solidFill>
                <a:latin typeface="Calibri"/>
                <a:ea typeface="Calibri"/>
                <a:cs typeface="Calibri"/>
                <a:sym typeface="Calibri"/>
              </a:rPr>
              <a:t>péritonite diverticulaire Hinchey III ou IV </a:t>
            </a:r>
            <a:endParaRPr sz="1500" b="1" u="sng">
              <a:solidFill>
                <a:schemeClr val="dk1"/>
              </a:solidFill>
              <a:latin typeface="Calibri"/>
              <a:ea typeface="Calibri"/>
              <a:cs typeface="Calibri"/>
              <a:sym typeface="Calibri"/>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1521 </a:t>
            </a:r>
            <a:endParaRPr sz="1500" b="1">
              <a:solidFill>
                <a:schemeClr val="dk1"/>
              </a:solidFill>
              <a:latin typeface="Calibri"/>
              <a:ea typeface="Calibri"/>
              <a:cs typeface="Calibri"/>
              <a:sym typeface="Calibri"/>
            </a:endParaRPr>
          </a:p>
        </p:txBody>
      </p:sp>
      <p:sp>
        <p:nvSpPr>
          <p:cNvPr id="201" name="Google Shape;201;p33"/>
          <p:cNvSpPr/>
          <p:nvPr/>
        </p:nvSpPr>
        <p:spPr>
          <a:xfrm>
            <a:off x="312514" y="2227550"/>
            <a:ext cx="3995400" cy="4479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700"/>
              <a:buFont typeface="Arial"/>
              <a:buNone/>
            </a:pPr>
            <a:r>
              <a:rPr lang="fr" sz="1500" b="1">
                <a:solidFill>
                  <a:schemeClr val="dk1"/>
                </a:solidFill>
                <a:latin typeface="Calibri"/>
                <a:ea typeface="Calibri"/>
                <a:cs typeface="Calibri"/>
                <a:sym typeface="Calibri"/>
              </a:rPr>
              <a:t>Résection anastomose (R-A) protégée </a:t>
            </a:r>
            <a:endParaRPr sz="1500" b="1">
              <a:solidFill>
                <a:schemeClr val="dk1"/>
              </a:solidFill>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207</a:t>
            </a:r>
            <a:endParaRPr sz="1500" b="1"/>
          </a:p>
        </p:txBody>
      </p:sp>
      <p:sp>
        <p:nvSpPr>
          <p:cNvPr id="203" name="Google Shape;203;p33"/>
          <p:cNvSpPr/>
          <p:nvPr/>
        </p:nvSpPr>
        <p:spPr>
          <a:xfrm>
            <a:off x="4759875" y="2219350"/>
            <a:ext cx="3453000" cy="4479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chemeClr val="dk1"/>
                </a:solidFill>
                <a:latin typeface="Calibri"/>
                <a:ea typeface="Calibri"/>
                <a:cs typeface="Calibri"/>
                <a:sym typeface="Calibri"/>
              </a:rPr>
              <a:t>Hartmann </a:t>
            </a:r>
            <a:br>
              <a:rPr lang="fr" sz="1500" b="1">
                <a:solidFill>
                  <a:schemeClr val="dk1"/>
                </a:solidFill>
                <a:latin typeface="Calibri"/>
                <a:ea typeface="Calibri"/>
                <a:cs typeface="Calibri"/>
                <a:sym typeface="Calibri"/>
              </a:rPr>
            </a:br>
            <a:r>
              <a:rPr lang="fr" sz="1500" b="1">
                <a:solidFill>
                  <a:schemeClr val="dk1"/>
                </a:solidFill>
                <a:latin typeface="Calibri"/>
                <a:ea typeface="Calibri"/>
                <a:cs typeface="Calibri"/>
                <a:sym typeface="Calibri"/>
              </a:rPr>
              <a:t>n = 1081</a:t>
            </a:r>
            <a:endParaRPr sz="1500" b="1"/>
          </a:p>
        </p:txBody>
      </p:sp>
      <p:sp>
        <p:nvSpPr>
          <p:cNvPr id="208" name="Google Shape;208;p33"/>
          <p:cNvSpPr/>
          <p:nvPr/>
        </p:nvSpPr>
        <p:spPr>
          <a:xfrm>
            <a:off x="215650" y="4301300"/>
            <a:ext cx="4352400" cy="591000"/>
          </a:xfrm>
          <a:prstGeom prst="roundRect">
            <a:avLst>
              <a:gd name="adj" fmla="val 16667"/>
            </a:avLst>
          </a:prstGeom>
          <a:solidFill>
            <a:srgbClr val="F9E0EB"/>
          </a:solidFill>
          <a:ln w="9525" cap="flat" cmpd="sng">
            <a:solidFill>
              <a:srgbClr val="BA0E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chemeClr val="dk1"/>
                </a:solidFill>
                <a:latin typeface="Calibri"/>
                <a:ea typeface="Calibri"/>
                <a:cs typeface="Calibri"/>
                <a:sym typeface="Calibri"/>
              </a:rPr>
              <a:t>Résection anastomose protégée laparotomie</a:t>
            </a:r>
            <a:endParaRPr sz="1500" b="1">
              <a:solidFill>
                <a:schemeClr val="dk1"/>
              </a:solidFill>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101</a:t>
            </a:r>
            <a:endParaRPr sz="1500" b="1"/>
          </a:p>
        </p:txBody>
      </p:sp>
      <p:sp>
        <p:nvSpPr>
          <p:cNvPr id="209" name="Google Shape;209;p33"/>
          <p:cNvSpPr/>
          <p:nvPr/>
        </p:nvSpPr>
        <p:spPr>
          <a:xfrm>
            <a:off x="4878600" y="4305938"/>
            <a:ext cx="3995400" cy="581700"/>
          </a:xfrm>
          <a:prstGeom prst="roundRect">
            <a:avLst>
              <a:gd name="adj" fmla="val 16667"/>
            </a:avLst>
          </a:prstGeom>
          <a:solidFill>
            <a:srgbClr val="DEEAFF"/>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chemeClr val="dk1"/>
                </a:solidFill>
                <a:latin typeface="Calibri"/>
                <a:ea typeface="Calibri"/>
                <a:cs typeface="Calibri"/>
                <a:sym typeface="Calibri"/>
              </a:rPr>
              <a:t>Hartmann par laparoscopie</a:t>
            </a:r>
            <a:endParaRPr sz="1500" b="1">
              <a:solidFill>
                <a:schemeClr val="dk1"/>
              </a:solidFill>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101</a:t>
            </a:r>
            <a:endParaRPr sz="1500" b="1"/>
          </a:p>
        </p:txBody>
      </p:sp>
      <p:sp>
        <p:nvSpPr>
          <p:cNvPr id="210" name="Google Shape;210;p33"/>
          <p:cNvSpPr/>
          <p:nvPr/>
        </p:nvSpPr>
        <p:spPr>
          <a:xfrm>
            <a:off x="2168000" y="3720450"/>
            <a:ext cx="4475700" cy="280200"/>
          </a:xfrm>
          <a:prstGeom prst="roundRect">
            <a:avLst>
              <a:gd name="adj" fmla="val 16667"/>
            </a:avLst>
          </a:prstGeom>
          <a:solidFill>
            <a:srgbClr val="B6D7A8"/>
          </a:solidFill>
          <a:ln w="9525"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 sz="1500" b="1">
                <a:solidFill>
                  <a:schemeClr val="dk1"/>
                </a:solidFill>
                <a:latin typeface="Calibri"/>
                <a:ea typeface="Calibri"/>
                <a:cs typeface="Calibri"/>
                <a:sym typeface="Calibri"/>
              </a:rPr>
              <a:t>Appariement 1:1 selon score de propension</a:t>
            </a:r>
            <a:endParaRPr sz="1500" b="0" i="0" u="none" strike="noStrike" cap="none">
              <a:solidFill>
                <a:schemeClr val="dk1"/>
              </a:solidFill>
              <a:latin typeface="Calibri"/>
              <a:ea typeface="Calibri"/>
              <a:cs typeface="Calibri"/>
              <a:sym typeface="Calibri"/>
            </a:endParaRPr>
          </a:p>
        </p:txBody>
      </p:sp>
      <p:sp>
        <p:nvSpPr>
          <p:cNvPr id="211" name="Google Shape;211;p3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7</a:t>
            </a:fld>
            <a:endParaRPr/>
          </a:p>
        </p:txBody>
      </p:sp>
      <p:sp>
        <p:nvSpPr>
          <p:cNvPr id="212" name="Google Shape;212;p33"/>
          <p:cNvSpPr/>
          <p:nvPr/>
        </p:nvSpPr>
        <p:spPr>
          <a:xfrm>
            <a:off x="2167988" y="3006711"/>
            <a:ext cx="2398800" cy="447900"/>
          </a:xfrm>
          <a:prstGeom prst="roundRect">
            <a:avLst>
              <a:gd name="adj" fmla="val 16667"/>
            </a:avLst>
          </a:prstGeom>
          <a:solidFill>
            <a:srgbClr val="F9E0EB"/>
          </a:solidFill>
          <a:ln w="9525" cap="flat" cmpd="sng">
            <a:solidFill>
              <a:srgbClr val="BA0E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700"/>
              <a:buFont typeface="Arial"/>
              <a:buNone/>
            </a:pPr>
            <a:r>
              <a:rPr lang="fr" sz="1500" b="1">
                <a:solidFill>
                  <a:schemeClr val="dk1"/>
                </a:solidFill>
                <a:latin typeface="Calibri"/>
                <a:ea typeface="Calibri"/>
                <a:cs typeface="Calibri"/>
                <a:sym typeface="Calibri"/>
              </a:rPr>
              <a:t>R-A protégée laparo</a:t>
            </a:r>
            <a:endParaRPr sz="1500" b="1">
              <a:solidFill>
                <a:schemeClr val="dk1"/>
              </a:solidFill>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146</a:t>
            </a:r>
            <a:endParaRPr sz="1500" b="1"/>
          </a:p>
        </p:txBody>
      </p:sp>
      <p:sp>
        <p:nvSpPr>
          <p:cNvPr id="213" name="Google Shape;213;p33"/>
          <p:cNvSpPr/>
          <p:nvPr/>
        </p:nvSpPr>
        <p:spPr>
          <a:xfrm>
            <a:off x="215425" y="3003373"/>
            <a:ext cx="1759500" cy="4479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700"/>
              <a:buFont typeface="Arial"/>
              <a:buNone/>
            </a:pPr>
            <a:r>
              <a:rPr lang="fr">
                <a:solidFill>
                  <a:schemeClr val="dk1"/>
                </a:solidFill>
                <a:latin typeface="Calibri"/>
                <a:ea typeface="Calibri"/>
                <a:cs typeface="Calibri"/>
                <a:sym typeface="Calibri"/>
              </a:rPr>
              <a:t>R-A protégée coelio</a:t>
            </a:r>
            <a:endParaRPr>
              <a:solidFill>
                <a:schemeClr val="dk1"/>
              </a:solidFill>
            </a:endParaRPr>
          </a:p>
          <a:p>
            <a:pPr marL="0" lvl="0" indent="0" algn="ctr" rtl="0">
              <a:spcBef>
                <a:spcPts val="0"/>
              </a:spcBef>
              <a:spcAft>
                <a:spcPts val="0"/>
              </a:spcAft>
              <a:buNone/>
            </a:pPr>
            <a:r>
              <a:rPr lang="fr">
                <a:solidFill>
                  <a:schemeClr val="dk1"/>
                </a:solidFill>
                <a:latin typeface="Calibri"/>
                <a:ea typeface="Calibri"/>
                <a:cs typeface="Calibri"/>
                <a:sym typeface="Calibri"/>
              </a:rPr>
              <a:t>n = 61</a:t>
            </a:r>
            <a:endParaRPr/>
          </a:p>
        </p:txBody>
      </p:sp>
      <p:sp>
        <p:nvSpPr>
          <p:cNvPr id="214" name="Google Shape;214;p33"/>
          <p:cNvSpPr/>
          <p:nvPr/>
        </p:nvSpPr>
        <p:spPr>
          <a:xfrm>
            <a:off x="6753225" y="3018700"/>
            <a:ext cx="1459500" cy="4479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700"/>
              <a:buFont typeface="Arial"/>
              <a:buNone/>
            </a:pPr>
            <a:r>
              <a:rPr lang="fr">
                <a:solidFill>
                  <a:schemeClr val="dk1"/>
                </a:solidFill>
                <a:latin typeface="Calibri"/>
                <a:ea typeface="Calibri"/>
                <a:cs typeface="Calibri"/>
                <a:sym typeface="Calibri"/>
              </a:rPr>
              <a:t>Hartmann laparo</a:t>
            </a:r>
            <a:endParaRPr>
              <a:solidFill>
                <a:schemeClr val="dk1"/>
              </a:solidFill>
            </a:endParaRPr>
          </a:p>
          <a:p>
            <a:pPr marL="0" lvl="0" indent="0" algn="ctr" rtl="0">
              <a:spcBef>
                <a:spcPts val="0"/>
              </a:spcBef>
              <a:spcAft>
                <a:spcPts val="0"/>
              </a:spcAft>
              <a:buNone/>
            </a:pPr>
            <a:r>
              <a:rPr lang="fr">
                <a:solidFill>
                  <a:schemeClr val="dk1"/>
                </a:solidFill>
                <a:latin typeface="Calibri"/>
                <a:ea typeface="Calibri"/>
                <a:cs typeface="Calibri"/>
                <a:sym typeface="Calibri"/>
              </a:rPr>
              <a:t>n = 943</a:t>
            </a:r>
            <a:endParaRPr/>
          </a:p>
        </p:txBody>
      </p:sp>
      <p:sp>
        <p:nvSpPr>
          <p:cNvPr id="215" name="Google Shape;215;p33"/>
          <p:cNvSpPr/>
          <p:nvPr/>
        </p:nvSpPr>
        <p:spPr>
          <a:xfrm>
            <a:off x="4759875" y="3012600"/>
            <a:ext cx="1883700" cy="447900"/>
          </a:xfrm>
          <a:prstGeom prst="roundRect">
            <a:avLst>
              <a:gd name="adj" fmla="val 16667"/>
            </a:avLst>
          </a:prstGeom>
          <a:solidFill>
            <a:srgbClr val="DEEA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700"/>
              <a:buFont typeface="Arial"/>
              <a:buNone/>
            </a:pPr>
            <a:r>
              <a:rPr lang="fr" sz="1500" b="1">
                <a:solidFill>
                  <a:schemeClr val="dk1"/>
                </a:solidFill>
                <a:latin typeface="Calibri"/>
                <a:ea typeface="Calibri"/>
                <a:cs typeface="Calibri"/>
                <a:sym typeface="Calibri"/>
              </a:rPr>
              <a:t>Hartmann coelio</a:t>
            </a:r>
            <a:endParaRPr sz="1500" b="1">
              <a:solidFill>
                <a:schemeClr val="dk1"/>
              </a:solidFill>
            </a:endParaRPr>
          </a:p>
          <a:p>
            <a:pPr marL="0" lvl="0" indent="0" algn="ctr" rtl="0">
              <a:spcBef>
                <a:spcPts val="0"/>
              </a:spcBef>
              <a:spcAft>
                <a:spcPts val="0"/>
              </a:spcAft>
              <a:buNone/>
            </a:pPr>
            <a:r>
              <a:rPr lang="fr" sz="1500" b="1">
                <a:solidFill>
                  <a:schemeClr val="dk1"/>
                </a:solidFill>
                <a:latin typeface="Calibri"/>
                <a:ea typeface="Calibri"/>
                <a:cs typeface="Calibri"/>
                <a:sym typeface="Calibri"/>
              </a:rPr>
              <a:t>n = 138</a:t>
            </a:r>
            <a:endParaRPr sz="1500" b="1"/>
          </a:p>
        </p:txBody>
      </p:sp>
      <p:cxnSp>
        <p:nvCxnSpPr>
          <p:cNvPr id="216" name="Google Shape;216;p33"/>
          <p:cNvCxnSpPr>
            <a:stCxn id="201" idx="2"/>
            <a:endCxn id="213" idx="0"/>
          </p:cNvCxnSpPr>
          <p:nvPr/>
        </p:nvCxnSpPr>
        <p:spPr>
          <a:xfrm rot="5400000">
            <a:off x="1538764" y="2231900"/>
            <a:ext cx="327900" cy="1215000"/>
          </a:xfrm>
          <a:prstGeom prst="bentConnector3">
            <a:avLst>
              <a:gd name="adj1" fmla="val 50003"/>
            </a:avLst>
          </a:prstGeom>
          <a:noFill/>
          <a:ln w="12700" cap="flat" cmpd="sng">
            <a:solidFill>
              <a:srgbClr val="999999"/>
            </a:solidFill>
            <a:prstDash val="solid"/>
            <a:miter lim="800000"/>
            <a:headEnd type="none" w="sm" len="sm"/>
            <a:tailEnd type="triangle" w="med" len="med"/>
          </a:ln>
        </p:spPr>
      </p:cxnSp>
      <p:cxnSp>
        <p:nvCxnSpPr>
          <p:cNvPr id="217" name="Google Shape;217;p33"/>
          <p:cNvCxnSpPr>
            <a:stCxn id="201" idx="2"/>
            <a:endCxn id="212" idx="0"/>
          </p:cNvCxnSpPr>
          <p:nvPr/>
        </p:nvCxnSpPr>
        <p:spPr>
          <a:xfrm rot="-5400000" flipH="1">
            <a:off x="2673214" y="2312450"/>
            <a:ext cx="331200" cy="1057200"/>
          </a:xfrm>
          <a:prstGeom prst="bentConnector3">
            <a:avLst>
              <a:gd name="adj1" fmla="val 50009"/>
            </a:avLst>
          </a:prstGeom>
          <a:noFill/>
          <a:ln w="12700" cap="flat" cmpd="sng">
            <a:solidFill>
              <a:srgbClr val="999999"/>
            </a:solidFill>
            <a:prstDash val="solid"/>
            <a:miter lim="800000"/>
            <a:headEnd type="none" w="sm" len="sm"/>
            <a:tailEnd type="triangle" w="med" len="med"/>
          </a:ln>
        </p:spPr>
      </p:cxnSp>
      <p:cxnSp>
        <p:nvCxnSpPr>
          <p:cNvPr id="218" name="Google Shape;218;p33"/>
          <p:cNvCxnSpPr>
            <a:stCxn id="203" idx="2"/>
            <a:endCxn id="215" idx="0"/>
          </p:cNvCxnSpPr>
          <p:nvPr/>
        </p:nvCxnSpPr>
        <p:spPr>
          <a:xfrm rot="5400000">
            <a:off x="5921325" y="2447500"/>
            <a:ext cx="345300" cy="784800"/>
          </a:xfrm>
          <a:prstGeom prst="bentConnector3">
            <a:avLst>
              <a:gd name="adj1" fmla="val 50007"/>
            </a:avLst>
          </a:prstGeom>
          <a:noFill/>
          <a:ln w="12700" cap="flat" cmpd="sng">
            <a:solidFill>
              <a:srgbClr val="999999"/>
            </a:solidFill>
            <a:prstDash val="solid"/>
            <a:miter lim="800000"/>
            <a:headEnd type="none" w="sm" len="sm"/>
            <a:tailEnd type="triangle" w="med" len="med"/>
          </a:ln>
        </p:spPr>
      </p:cxnSp>
      <p:cxnSp>
        <p:nvCxnSpPr>
          <p:cNvPr id="219" name="Google Shape;219;p33"/>
          <p:cNvCxnSpPr>
            <a:stCxn id="203" idx="2"/>
            <a:endCxn id="214" idx="0"/>
          </p:cNvCxnSpPr>
          <p:nvPr/>
        </p:nvCxnSpPr>
        <p:spPr>
          <a:xfrm rot="-5400000" flipH="1">
            <a:off x="6808875" y="2344750"/>
            <a:ext cx="351600" cy="996600"/>
          </a:xfrm>
          <a:prstGeom prst="bentConnector3">
            <a:avLst>
              <a:gd name="adj1" fmla="val 49979"/>
            </a:avLst>
          </a:prstGeom>
          <a:noFill/>
          <a:ln w="12700" cap="flat" cmpd="sng">
            <a:solidFill>
              <a:srgbClr val="999999"/>
            </a:solidFill>
            <a:prstDash val="solid"/>
            <a:miter lim="800000"/>
            <a:headEnd type="none" w="sm" len="sm"/>
            <a:tailEnd type="triangle" w="med" len="med"/>
          </a:ln>
        </p:spPr>
      </p:cxnSp>
      <p:cxnSp>
        <p:nvCxnSpPr>
          <p:cNvPr id="220" name="Google Shape;220;p33"/>
          <p:cNvCxnSpPr>
            <a:stCxn id="212" idx="2"/>
            <a:endCxn id="210" idx="0"/>
          </p:cNvCxnSpPr>
          <p:nvPr/>
        </p:nvCxnSpPr>
        <p:spPr>
          <a:xfrm rot="-5400000" flipH="1">
            <a:off x="3753788" y="3068211"/>
            <a:ext cx="265800" cy="1038600"/>
          </a:xfrm>
          <a:prstGeom prst="bentConnector3">
            <a:avLst>
              <a:gd name="adj1" fmla="val 50007"/>
            </a:avLst>
          </a:prstGeom>
          <a:noFill/>
          <a:ln w="12700" cap="flat" cmpd="sng">
            <a:solidFill>
              <a:srgbClr val="999999"/>
            </a:solidFill>
            <a:prstDash val="solid"/>
            <a:miter lim="800000"/>
            <a:headEnd type="none" w="sm" len="sm"/>
            <a:tailEnd type="triangle" w="med" len="med"/>
          </a:ln>
        </p:spPr>
      </p:cxnSp>
      <p:cxnSp>
        <p:nvCxnSpPr>
          <p:cNvPr id="221" name="Google Shape;221;p33"/>
          <p:cNvCxnSpPr>
            <a:stCxn id="215" idx="2"/>
            <a:endCxn id="210" idx="0"/>
          </p:cNvCxnSpPr>
          <p:nvPr/>
        </p:nvCxnSpPr>
        <p:spPr>
          <a:xfrm rot="5400000">
            <a:off x="4923675" y="2942550"/>
            <a:ext cx="260100" cy="1296000"/>
          </a:xfrm>
          <a:prstGeom prst="bentConnector3">
            <a:avLst>
              <a:gd name="adj1" fmla="val 49971"/>
            </a:avLst>
          </a:prstGeom>
          <a:noFill/>
          <a:ln w="12700" cap="flat" cmpd="sng">
            <a:solidFill>
              <a:srgbClr val="999999"/>
            </a:solidFill>
            <a:prstDash val="solid"/>
            <a:miter lim="800000"/>
            <a:headEnd type="none" w="sm" len="sm"/>
            <a:tailEnd type="triangle" w="med" len="med"/>
          </a:ln>
        </p:spPr>
      </p:cxnSp>
      <p:cxnSp>
        <p:nvCxnSpPr>
          <p:cNvPr id="222" name="Google Shape;222;p33"/>
          <p:cNvCxnSpPr>
            <a:stCxn id="210" idx="2"/>
            <a:endCxn id="208" idx="0"/>
          </p:cNvCxnSpPr>
          <p:nvPr/>
        </p:nvCxnSpPr>
        <p:spPr>
          <a:xfrm rot="5400000">
            <a:off x="3248600" y="3144000"/>
            <a:ext cx="300600" cy="2013900"/>
          </a:xfrm>
          <a:prstGeom prst="bentConnector3">
            <a:avLst>
              <a:gd name="adj1" fmla="val 50008"/>
            </a:avLst>
          </a:prstGeom>
          <a:noFill/>
          <a:ln w="12700" cap="flat" cmpd="sng">
            <a:solidFill>
              <a:srgbClr val="999999"/>
            </a:solidFill>
            <a:prstDash val="solid"/>
            <a:miter lim="800000"/>
            <a:headEnd type="none" w="sm" len="sm"/>
            <a:tailEnd type="triangle" w="med" len="med"/>
          </a:ln>
        </p:spPr>
      </p:cxnSp>
      <p:cxnSp>
        <p:nvCxnSpPr>
          <p:cNvPr id="223" name="Google Shape;223;p33"/>
          <p:cNvCxnSpPr>
            <a:stCxn id="210" idx="2"/>
            <a:endCxn id="209" idx="0"/>
          </p:cNvCxnSpPr>
          <p:nvPr/>
        </p:nvCxnSpPr>
        <p:spPr>
          <a:xfrm rot="-5400000" flipH="1">
            <a:off x="5488400" y="2918100"/>
            <a:ext cx="305400" cy="2470500"/>
          </a:xfrm>
          <a:prstGeom prst="bentConnector3">
            <a:avLst>
              <a:gd name="adj1" fmla="val 49982"/>
            </a:avLst>
          </a:prstGeom>
          <a:noFill/>
          <a:ln w="12700" cap="flat" cmpd="sng">
            <a:solidFill>
              <a:srgbClr val="999999"/>
            </a:solidFill>
            <a:prstDash val="solid"/>
            <a:miter lim="800000"/>
            <a:headEnd type="none" w="sm" len="sm"/>
            <a:tailEnd type="triangle" w="med" len="med"/>
          </a:ln>
        </p:spPr>
      </p:cxnSp>
      <p:sp>
        <p:nvSpPr>
          <p:cNvPr id="224" name="Google Shape;224;p33"/>
          <p:cNvSpPr/>
          <p:nvPr/>
        </p:nvSpPr>
        <p:spPr>
          <a:xfrm>
            <a:off x="8334375" y="2211175"/>
            <a:ext cx="659100" cy="447900"/>
          </a:xfrm>
          <a:prstGeom prst="roundRect">
            <a:avLst>
              <a:gd name="adj" fmla="val 16667"/>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200">
                <a:solidFill>
                  <a:schemeClr val="dk1"/>
                </a:solidFill>
                <a:latin typeface="Calibri"/>
                <a:ea typeface="Calibri"/>
                <a:cs typeface="Calibri"/>
                <a:sym typeface="Calibri"/>
              </a:rPr>
              <a:t>Autres</a:t>
            </a:r>
            <a:r>
              <a:rPr lang="fr" sz="1200" b="1">
                <a:solidFill>
                  <a:schemeClr val="dk1"/>
                </a:solidFill>
                <a:latin typeface="Calibri"/>
                <a:ea typeface="Calibri"/>
                <a:cs typeface="Calibri"/>
                <a:sym typeface="Calibri"/>
              </a:rPr>
              <a:t>  </a:t>
            </a:r>
            <a:br>
              <a:rPr lang="fr" sz="1200" b="1">
                <a:solidFill>
                  <a:schemeClr val="dk1"/>
                </a:solidFill>
                <a:latin typeface="Calibri"/>
                <a:ea typeface="Calibri"/>
                <a:cs typeface="Calibri"/>
                <a:sym typeface="Calibri"/>
              </a:rPr>
            </a:br>
            <a:r>
              <a:rPr lang="fr" sz="1200">
                <a:solidFill>
                  <a:schemeClr val="dk1"/>
                </a:solidFill>
                <a:latin typeface="Calibri"/>
                <a:ea typeface="Calibri"/>
                <a:cs typeface="Calibri"/>
                <a:sym typeface="Calibri"/>
              </a:rPr>
              <a:t>n = 226</a:t>
            </a:r>
            <a:endParaRPr sz="1200"/>
          </a:p>
        </p:txBody>
      </p:sp>
      <p:cxnSp>
        <p:nvCxnSpPr>
          <p:cNvPr id="225" name="Google Shape;225;p33"/>
          <p:cNvCxnSpPr>
            <a:stCxn id="200" idx="2"/>
            <a:endCxn id="224" idx="0"/>
          </p:cNvCxnSpPr>
          <p:nvPr/>
        </p:nvCxnSpPr>
        <p:spPr>
          <a:xfrm rot="-5400000" flipH="1">
            <a:off x="6501450" y="48701"/>
            <a:ext cx="263700" cy="4061100"/>
          </a:xfrm>
          <a:prstGeom prst="bentConnector3">
            <a:avLst>
              <a:gd name="adj1" fmla="val 50014"/>
            </a:avLst>
          </a:prstGeom>
          <a:noFill/>
          <a:ln w="12700" cap="flat" cmpd="sng">
            <a:solidFill>
              <a:srgbClr val="999999"/>
            </a:solidFill>
            <a:prstDash val="solid"/>
            <a:miter lim="800000"/>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p34"/>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31" name="Google Shape;231;p34"/>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32" name="Google Shape;232;p34"/>
          <p:cNvSpPr txBox="1"/>
          <p:nvPr/>
        </p:nvSpPr>
        <p:spPr>
          <a:xfrm>
            <a:off x="158750" y="680875"/>
            <a:ext cx="8852700" cy="306300"/>
          </a:xfrm>
          <a:prstGeom prst="rect">
            <a:avLst/>
          </a:prstGeom>
          <a:solidFill>
            <a:srgbClr val="CFE2F3"/>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Caractéristiques initiales</a:t>
            </a:r>
            <a:endParaRPr sz="1800" b="1">
              <a:solidFill>
                <a:schemeClr val="dk1"/>
              </a:solidFill>
              <a:latin typeface="Calibri"/>
              <a:ea typeface="Calibri"/>
              <a:cs typeface="Calibri"/>
              <a:sym typeface="Calibri"/>
            </a:endParaRPr>
          </a:p>
        </p:txBody>
      </p:sp>
      <p:graphicFrame>
        <p:nvGraphicFramePr>
          <p:cNvPr id="233" name="Google Shape;233;p34"/>
          <p:cNvGraphicFramePr/>
          <p:nvPr/>
        </p:nvGraphicFramePr>
        <p:xfrm>
          <a:off x="166091" y="1066524"/>
          <a:ext cx="3000000" cy="3000000"/>
        </p:xfrm>
        <a:graphic>
          <a:graphicData uri="http://schemas.openxmlformats.org/drawingml/2006/table">
            <a:tbl>
              <a:tblPr>
                <a:noFill/>
                <a:tableStyleId>{1ACD37C6-3187-4E7C-9A4E-63B07AE9CED7}</a:tableStyleId>
              </a:tblPr>
              <a:tblGrid>
                <a:gridCol w="1323450">
                  <a:extLst>
                    <a:ext uri="{9D8B030D-6E8A-4147-A177-3AD203B41FA5}">
                      <a16:colId xmlns:a16="http://schemas.microsoft.com/office/drawing/2014/main" val="20000"/>
                    </a:ext>
                  </a:extLst>
                </a:gridCol>
                <a:gridCol w="1078750">
                  <a:extLst>
                    <a:ext uri="{9D8B030D-6E8A-4147-A177-3AD203B41FA5}">
                      <a16:colId xmlns:a16="http://schemas.microsoft.com/office/drawing/2014/main" val="20001"/>
                    </a:ext>
                  </a:extLst>
                </a:gridCol>
                <a:gridCol w="1880525">
                  <a:extLst>
                    <a:ext uri="{9D8B030D-6E8A-4147-A177-3AD203B41FA5}">
                      <a16:colId xmlns:a16="http://schemas.microsoft.com/office/drawing/2014/main" val="20002"/>
                    </a:ext>
                  </a:extLst>
                </a:gridCol>
                <a:gridCol w="1973925">
                  <a:extLst>
                    <a:ext uri="{9D8B030D-6E8A-4147-A177-3AD203B41FA5}">
                      <a16:colId xmlns:a16="http://schemas.microsoft.com/office/drawing/2014/main" val="20003"/>
                    </a:ext>
                  </a:extLst>
                </a:gridCol>
                <a:gridCol w="977675">
                  <a:extLst>
                    <a:ext uri="{9D8B030D-6E8A-4147-A177-3AD203B41FA5}">
                      <a16:colId xmlns:a16="http://schemas.microsoft.com/office/drawing/2014/main" val="20004"/>
                    </a:ext>
                  </a:extLst>
                </a:gridCol>
              </a:tblGrid>
              <a:tr h="604825">
                <a:tc gridSpan="2">
                  <a:txBody>
                    <a:bodyPr/>
                    <a:lstStyle/>
                    <a:p>
                      <a:pPr marL="35999" marR="0" lvl="0" indent="0" algn="l" rtl="0">
                        <a:lnSpc>
                          <a:spcPct val="100000"/>
                        </a:lnSpc>
                        <a:spcBef>
                          <a:spcPts val="0"/>
                        </a:spcBef>
                        <a:spcAft>
                          <a:spcPts val="0"/>
                        </a:spcAft>
                        <a:buClr>
                          <a:srgbClr val="000000"/>
                        </a:buClr>
                        <a:buSzPts val="2100"/>
                        <a:buFont typeface="Arial"/>
                        <a:buNone/>
                      </a:pPr>
                      <a:r>
                        <a:rPr lang="fr" sz="1600" b="1" u="none" strike="noStrike" cap="none">
                          <a:latin typeface="Calibri"/>
                          <a:ea typeface="Calibri"/>
                          <a:cs typeface="Calibri"/>
                          <a:sym typeface="Calibri"/>
                        </a:rPr>
                        <a:t>AVANT </a:t>
                      </a:r>
                      <a:r>
                        <a:rPr lang="fr" sz="1600" b="1">
                          <a:latin typeface="Calibri"/>
                          <a:ea typeface="Calibri"/>
                          <a:cs typeface="Calibri"/>
                          <a:sym typeface="Calibri"/>
                        </a:rPr>
                        <a:t>APPARIEMENT</a:t>
                      </a:r>
                      <a:endParaRPr sz="1600" b="1" u="none" strike="noStrike" cap="none">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sz="1600" b="1">
                          <a:solidFill>
                            <a:srgbClr val="000000"/>
                          </a:solidFill>
                          <a:latin typeface="Calibri"/>
                          <a:ea typeface="Calibri"/>
                          <a:cs typeface="Calibri"/>
                          <a:sym typeface="Calibri"/>
                        </a:rPr>
                        <a:t>Hartmann coelio</a:t>
                      </a:r>
                      <a:endParaRPr sz="1600" b="1">
                        <a:solidFill>
                          <a:srgbClr val="000000"/>
                        </a:solidFill>
                        <a:latin typeface="Calibri"/>
                        <a:ea typeface="Calibri"/>
                        <a:cs typeface="Calibri"/>
                        <a:sym typeface="Calibri"/>
                      </a:endParaRPr>
                    </a:p>
                    <a:p>
                      <a:pPr marL="35999" marR="0" lvl="0" indent="0" algn="ctr" rtl="0">
                        <a:lnSpc>
                          <a:spcPct val="100000"/>
                        </a:lnSpc>
                        <a:spcBef>
                          <a:spcPts val="0"/>
                        </a:spcBef>
                        <a:spcAft>
                          <a:spcPts val="0"/>
                        </a:spcAft>
                        <a:buNone/>
                      </a:pPr>
                      <a:r>
                        <a:rPr lang="fr" sz="1600" b="1">
                          <a:solidFill>
                            <a:srgbClr val="000000"/>
                          </a:solidFill>
                          <a:latin typeface="Calibri"/>
                          <a:ea typeface="Calibri"/>
                          <a:cs typeface="Calibri"/>
                          <a:sym typeface="Calibri"/>
                        </a:rPr>
                        <a:t>n = 138</a:t>
                      </a:r>
                      <a:endParaRPr sz="1600" b="1">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sz="1600" b="1">
                          <a:solidFill>
                            <a:srgbClr val="08242D"/>
                          </a:solidFill>
                          <a:latin typeface="Calibri"/>
                          <a:ea typeface="Calibri"/>
                          <a:cs typeface="Calibri"/>
                          <a:sym typeface="Calibri"/>
                        </a:rPr>
                        <a:t>R-A protégée laparo</a:t>
                      </a:r>
                      <a:endParaRPr sz="1600" b="1">
                        <a:solidFill>
                          <a:srgbClr val="08242D"/>
                        </a:solidFill>
                        <a:latin typeface="Calibri"/>
                        <a:ea typeface="Calibri"/>
                        <a:cs typeface="Calibri"/>
                        <a:sym typeface="Calibri"/>
                      </a:endParaRPr>
                    </a:p>
                    <a:p>
                      <a:pPr marL="35999" marR="0" lvl="0" indent="0" algn="ctr" rtl="0">
                        <a:lnSpc>
                          <a:spcPct val="100000"/>
                        </a:lnSpc>
                        <a:spcBef>
                          <a:spcPts val="0"/>
                        </a:spcBef>
                        <a:spcAft>
                          <a:spcPts val="0"/>
                        </a:spcAft>
                        <a:buNone/>
                      </a:pPr>
                      <a:r>
                        <a:rPr lang="fr" sz="1600" b="1">
                          <a:solidFill>
                            <a:srgbClr val="08242D"/>
                          </a:solidFill>
                          <a:latin typeface="Calibri"/>
                          <a:ea typeface="Calibri"/>
                          <a:cs typeface="Calibri"/>
                          <a:sym typeface="Calibri"/>
                        </a:rPr>
                        <a:t>n = 147</a:t>
                      </a:r>
                      <a:endParaRPr sz="1600" b="1">
                        <a:solidFill>
                          <a:srgbClr val="08242D"/>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sz="1600" b="1" u="none" strike="noStrike" cap="none">
                          <a:solidFill>
                            <a:srgbClr val="08242D"/>
                          </a:solidFill>
                          <a:latin typeface="Calibri"/>
                          <a:ea typeface="Calibri"/>
                          <a:cs typeface="Calibri"/>
                          <a:sym typeface="Calibri"/>
                        </a:rPr>
                        <a:t>p-value</a:t>
                      </a:r>
                      <a:endParaRPr sz="1600" b="1" u="none" strike="noStrike" cap="none">
                        <a:solidFill>
                          <a:srgbClr val="08242D"/>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9E0EB"/>
                    </a:solidFill>
                  </a:tcPr>
                </a:tc>
                <a:extLst>
                  <a:ext uri="{0D108BD9-81ED-4DB2-BD59-A6C34878D82A}">
                    <a16:rowId xmlns:a16="http://schemas.microsoft.com/office/drawing/2014/main" val="10000"/>
                  </a:ext>
                </a:extLst>
              </a:tr>
              <a:tr h="308400">
                <a:tc grid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Âge médi</a:t>
                      </a:r>
                      <a:r>
                        <a:rPr lang="fr" b="1">
                          <a:solidFill>
                            <a:srgbClr val="000000"/>
                          </a:solidFill>
                          <a:latin typeface="Calibri"/>
                          <a:ea typeface="Calibri"/>
                          <a:cs typeface="Calibri"/>
                          <a:sym typeface="Calibri"/>
                        </a:rPr>
                        <a:t>an</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B6D0"/>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63 [51 - 76]</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59 [50 - 68]</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0.028</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extLst>
                  <a:ext uri="{0D108BD9-81ED-4DB2-BD59-A6C34878D82A}">
                    <a16:rowId xmlns:a16="http://schemas.microsoft.com/office/drawing/2014/main" val="10001"/>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Sexe masculin</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hMerge="1">
                  <a:txBody>
                    <a:bodyPr/>
                    <a:lstStyle/>
                    <a:p>
                      <a:endParaRPr lang="en-FR"/>
                    </a:p>
                  </a:txBody>
                  <a:tcPr/>
                </a:tc>
                <a:tc>
                  <a:txBody>
                    <a:bodyPr/>
                    <a:lstStyle/>
                    <a:p>
                      <a:pPr marL="72000"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53%</a:t>
                      </a:r>
                      <a:endParaRPr b="1" i="0"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72000"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61%</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72000"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0.2</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308400">
                <a:tc gridSpan="2">
                  <a:txBody>
                    <a:bodyPr/>
                    <a:lstStyle/>
                    <a:p>
                      <a:pPr marL="35999" marR="0" lvl="0" indent="0" algn="l" rtl="0">
                        <a:lnSpc>
                          <a:spcPct val="100000"/>
                        </a:lnSpc>
                        <a:spcBef>
                          <a:spcPts val="0"/>
                        </a:spcBef>
                        <a:spcAft>
                          <a:spcPts val="0"/>
                        </a:spcAft>
                        <a:buNone/>
                      </a:pPr>
                      <a:r>
                        <a:rPr lang="fr">
                          <a:solidFill>
                            <a:srgbClr val="000000"/>
                          </a:solidFill>
                          <a:latin typeface="Calibri"/>
                          <a:ea typeface="Calibri"/>
                          <a:cs typeface="Calibri"/>
                          <a:sym typeface="Calibri"/>
                        </a:rPr>
                        <a:t>IMC</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chemeClr val="lt2"/>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25.5 </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chemeClr val="lt2"/>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25.5</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chemeClr val="lt2"/>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0.6</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08400">
                <a:tc grid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ASA &gt; 2</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B6D0"/>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26%</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16%</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0.043</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extLst>
                  <a:ext uri="{0D108BD9-81ED-4DB2-BD59-A6C34878D82A}">
                    <a16:rowId xmlns:a16="http://schemas.microsoft.com/office/drawing/2014/main" val="10004"/>
                  </a:ext>
                </a:extLst>
              </a:tr>
              <a:tr h="308400">
                <a:tc grid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Immunosuppression</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2B6D0"/>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17%</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9.5%</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0.049</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extLst>
                  <a:ext uri="{0D108BD9-81ED-4DB2-BD59-A6C34878D82A}">
                    <a16:rowId xmlns:a16="http://schemas.microsoft.com/office/drawing/2014/main" val="10005"/>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Anticoagulants</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9.4%</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6.1%</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0.3</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extLst>
                  <a:ext uri="{0D108BD9-81ED-4DB2-BD59-A6C34878D82A}">
                    <a16:rowId xmlns:a16="http://schemas.microsoft.com/office/drawing/2014/main" val="10006"/>
                  </a:ext>
                </a:extLst>
              </a:tr>
              <a:tr h="308400">
                <a:tc gridSpan="2">
                  <a:txBody>
                    <a:bodyPr/>
                    <a:lstStyle/>
                    <a:p>
                      <a:pPr marL="35999" marR="0" lvl="0" indent="0" algn="l"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ATCD laparotomie </a:t>
                      </a:r>
                      <a:r>
                        <a:rPr lang="fr">
                          <a:solidFill>
                            <a:srgbClr val="000000"/>
                          </a:solidFill>
                          <a:latin typeface="Calibri"/>
                          <a:ea typeface="Calibri"/>
                          <a:cs typeface="Calibri"/>
                          <a:sym typeface="Calibri"/>
                        </a:rPr>
                        <a:t>médiane</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11%</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8.2%</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0.5</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tcPr>
                </a:tc>
                <a:extLst>
                  <a:ext uri="{0D108BD9-81ED-4DB2-BD59-A6C34878D82A}">
                    <a16:rowId xmlns:a16="http://schemas.microsoft.com/office/drawing/2014/main" val="10007"/>
                  </a:ext>
                </a:extLst>
              </a:tr>
              <a:tr h="308400">
                <a:tc row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Hinchey</a:t>
                      </a:r>
                      <a:endParaRPr b="1"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2B6D0"/>
                    </a:solidFill>
                  </a:tcPr>
                </a:tc>
                <a:tc>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 Hinchey 3</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a:solidFill>
                            <a:srgbClr val="000000"/>
                          </a:solidFill>
                          <a:latin typeface="Calibri"/>
                          <a:ea typeface="Calibri"/>
                          <a:cs typeface="Calibri"/>
                          <a:sym typeface="Calibri"/>
                        </a:rPr>
                        <a:t>6</a:t>
                      </a:r>
                      <a:r>
                        <a:rPr lang="fr" b="1" u="none" strike="noStrike" cap="none">
                          <a:solidFill>
                            <a:srgbClr val="000000"/>
                          </a:solidFill>
                          <a:latin typeface="Calibri"/>
                          <a:ea typeface="Calibri"/>
                          <a:cs typeface="Calibri"/>
                          <a:sym typeface="Calibri"/>
                        </a:rPr>
                        <a:t>3%</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u="none" strike="noStrike" cap="none">
                          <a:solidFill>
                            <a:srgbClr val="000000"/>
                          </a:solidFill>
                          <a:latin typeface="Calibri"/>
                          <a:ea typeface="Calibri"/>
                          <a:cs typeface="Calibri"/>
                          <a:sym typeface="Calibri"/>
                        </a:rPr>
                        <a:t>78%</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u="none" strike="noStrike" cap="none">
                          <a:solidFill>
                            <a:srgbClr val="000000"/>
                          </a:solidFill>
                          <a:latin typeface="Calibri"/>
                          <a:ea typeface="Calibri"/>
                          <a:cs typeface="Calibri"/>
                          <a:sym typeface="Calibri"/>
                        </a:rPr>
                        <a:t>0.007</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extLst>
                  <a:ext uri="{0D108BD9-81ED-4DB2-BD59-A6C34878D82A}">
                    <a16:rowId xmlns:a16="http://schemas.microsoft.com/office/drawing/2014/main" val="10008"/>
                  </a:ext>
                </a:extLst>
              </a:tr>
              <a:tr h="308400">
                <a:tc vMerge="1">
                  <a:txBody>
                    <a:bodyPr/>
                    <a:lstStyle/>
                    <a:p>
                      <a:endParaRPr lang="en-FR"/>
                    </a:p>
                  </a:txBody>
                  <a:tcPr/>
                </a:tc>
                <a:tc>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 </a:t>
                      </a:r>
                      <a:r>
                        <a:rPr lang="fr" b="1" i="0" u="none" strike="noStrike" cap="none">
                          <a:solidFill>
                            <a:srgbClr val="000000"/>
                          </a:solidFill>
                          <a:latin typeface="Calibri"/>
                          <a:ea typeface="Calibri"/>
                          <a:cs typeface="Calibri"/>
                          <a:sym typeface="Calibri"/>
                        </a:rPr>
                        <a:t>Hinchey 4</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u="none" strike="noStrike" cap="none">
                          <a:solidFill>
                            <a:srgbClr val="000000"/>
                          </a:solidFill>
                          <a:latin typeface="Calibri"/>
                          <a:ea typeface="Calibri"/>
                          <a:cs typeface="Calibri"/>
                          <a:sym typeface="Calibri"/>
                        </a:rPr>
                        <a:t>37%</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u="none" strike="noStrike" cap="none">
                          <a:solidFill>
                            <a:srgbClr val="000000"/>
                          </a:solidFill>
                          <a:latin typeface="Calibri"/>
                          <a:ea typeface="Calibri"/>
                          <a:cs typeface="Calibri"/>
                          <a:sym typeface="Calibri"/>
                        </a:rPr>
                        <a:t>22%</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tc>
                  <a:txBody>
                    <a:bodyPr/>
                    <a:lstStyle/>
                    <a:p>
                      <a:pPr marL="35999" marR="0" lvl="0" indent="0" algn="ctr" rtl="0">
                        <a:lnSpc>
                          <a:spcPct val="100000"/>
                        </a:lnSpc>
                        <a:spcBef>
                          <a:spcPts val="0"/>
                        </a:spcBef>
                        <a:spcAft>
                          <a:spcPts val="0"/>
                        </a:spcAft>
                        <a:buNone/>
                      </a:pPr>
                      <a:r>
                        <a:rPr lang="fr" b="1" u="none" strike="noStrike" cap="none">
                          <a:solidFill>
                            <a:srgbClr val="000000"/>
                          </a:solidFill>
                          <a:latin typeface="Calibri"/>
                          <a:ea typeface="Calibri"/>
                          <a:cs typeface="Calibri"/>
                          <a:sym typeface="Calibri"/>
                        </a:rPr>
                        <a:t>0.007</a:t>
                      </a:r>
                      <a:endParaRPr u="none" strike="noStrike" cap="none">
                        <a:solidFill>
                          <a:srgbClr val="000000"/>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700" cap="flat" cmpd="sng">
                      <a:solidFill>
                        <a:srgbClr val="B7B7B7"/>
                      </a:solidFill>
                      <a:prstDash val="solid"/>
                      <a:round/>
                      <a:headEnd type="none" w="sm" len="sm"/>
                      <a:tailEnd type="none" w="sm" len="sm"/>
                    </a:lnB>
                    <a:solidFill>
                      <a:srgbClr val="F2B6D0"/>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aphicFrame>
        <p:nvGraphicFramePr>
          <p:cNvPr id="238" name="Google Shape;238;p35"/>
          <p:cNvGraphicFramePr/>
          <p:nvPr/>
        </p:nvGraphicFramePr>
        <p:xfrm>
          <a:off x="0" y="0"/>
          <a:ext cx="3000000" cy="3000000"/>
        </p:xfrm>
        <a:graphic>
          <a:graphicData uri="http://schemas.openxmlformats.org/drawingml/2006/table">
            <a:tbl>
              <a:tblPr>
                <a:noFill/>
                <a:tableStyleId>{7428CF1E-1F11-4F8F-BE28-BC5DEEBC1AA6}</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CCCCCC"/>
                          </a:solidFill>
                          <a:latin typeface="Calibri"/>
                          <a:ea typeface="Calibri"/>
                          <a:cs typeface="Calibri"/>
                          <a:sym typeface="Calibri"/>
                        </a:rPr>
                        <a:t>Méthodes</a:t>
                      </a:r>
                      <a:endParaRPr sz="1700">
                        <a:solidFill>
                          <a:srgbClr val="CCCCCC"/>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Résultats</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Discussion</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sz="1700">
                        <a:solidFill>
                          <a:srgbClr val="999999"/>
                        </a:solidFill>
                        <a:latin typeface="Calibri"/>
                        <a:ea typeface="Calibri"/>
                        <a:cs typeface="Calibri"/>
                        <a:sym typeface="Calibri"/>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39" name="Google Shape;239;p35"/>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40" name="Google Shape;240;p35"/>
          <p:cNvSpPr txBox="1"/>
          <p:nvPr/>
        </p:nvSpPr>
        <p:spPr>
          <a:xfrm>
            <a:off x="158750" y="680875"/>
            <a:ext cx="8852700" cy="306300"/>
          </a:xfrm>
          <a:prstGeom prst="rect">
            <a:avLst/>
          </a:prstGeom>
          <a:solidFill>
            <a:srgbClr val="CFE2F3"/>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Caractéristiques initiales</a:t>
            </a:r>
            <a:endParaRPr sz="1800" b="1">
              <a:solidFill>
                <a:schemeClr val="dk1"/>
              </a:solidFill>
              <a:latin typeface="Calibri"/>
              <a:ea typeface="Calibri"/>
              <a:cs typeface="Calibri"/>
              <a:sym typeface="Calibri"/>
            </a:endParaRPr>
          </a:p>
        </p:txBody>
      </p:sp>
      <p:graphicFrame>
        <p:nvGraphicFramePr>
          <p:cNvPr id="241" name="Google Shape;241;p35"/>
          <p:cNvGraphicFramePr/>
          <p:nvPr/>
        </p:nvGraphicFramePr>
        <p:xfrm>
          <a:off x="166091" y="1066524"/>
          <a:ext cx="3000000" cy="3000000"/>
        </p:xfrm>
        <a:graphic>
          <a:graphicData uri="http://schemas.openxmlformats.org/drawingml/2006/table">
            <a:tbl>
              <a:tblPr>
                <a:noFill/>
                <a:tableStyleId>{1ACD37C6-3187-4E7C-9A4E-63B07AE9CED7}</a:tableStyleId>
              </a:tblPr>
              <a:tblGrid>
                <a:gridCol w="1323450">
                  <a:extLst>
                    <a:ext uri="{9D8B030D-6E8A-4147-A177-3AD203B41FA5}">
                      <a16:colId xmlns:a16="http://schemas.microsoft.com/office/drawing/2014/main" val="20000"/>
                    </a:ext>
                  </a:extLst>
                </a:gridCol>
                <a:gridCol w="1078750">
                  <a:extLst>
                    <a:ext uri="{9D8B030D-6E8A-4147-A177-3AD203B41FA5}">
                      <a16:colId xmlns:a16="http://schemas.microsoft.com/office/drawing/2014/main" val="20001"/>
                    </a:ext>
                  </a:extLst>
                </a:gridCol>
                <a:gridCol w="1880525">
                  <a:extLst>
                    <a:ext uri="{9D8B030D-6E8A-4147-A177-3AD203B41FA5}">
                      <a16:colId xmlns:a16="http://schemas.microsoft.com/office/drawing/2014/main" val="20002"/>
                    </a:ext>
                  </a:extLst>
                </a:gridCol>
                <a:gridCol w="1973925">
                  <a:extLst>
                    <a:ext uri="{9D8B030D-6E8A-4147-A177-3AD203B41FA5}">
                      <a16:colId xmlns:a16="http://schemas.microsoft.com/office/drawing/2014/main" val="20003"/>
                    </a:ext>
                  </a:extLst>
                </a:gridCol>
                <a:gridCol w="977675">
                  <a:extLst>
                    <a:ext uri="{9D8B030D-6E8A-4147-A177-3AD203B41FA5}">
                      <a16:colId xmlns:a16="http://schemas.microsoft.com/office/drawing/2014/main" val="20004"/>
                    </a:ext>
                  </a:extLst>
                </a:gridCol>
                <a:gridCol w="709600">
                  <a:extLst>
                    <a:ext uri="{9D8B030D-6E8A-4147-A177-3AD203B41FA5}">
                      <a16:colId xmlns:a16="http://schemas.microsoft.com/office/drawing/2014/main" val="20005"/>
                    </a:ext>
                  </a:extLst>
                </a:gridCol>
              </a:tblGrid>
              <a:tr h="604825">
                <a:tc gridSpan="2">
                  <a:txBody>
                    <a:bodyPr/>
                    <a:lstStyle/>
                    <a:p>
                      <a:pPr marL="35999" marR="0" lvl="0" indent="0" algn="l" rtl="0">
                        <a:lnSpc>
                          <a:spcPct val="100000"/>
                        </a:lnSpc>
                        <a:spcBef>
                          <a:spcPts val="0"/>
                        </a:spcBef>
                        <a:spcAft>
                          <a:spcPts val="0"/>
                        </a:spcAft>
                        <a:buClr>
                          <a:srgbClr val="000000"/>
                        </a:buClr>
                        <a:buSzPts val="2100"/>
                        <a:buFont typeface="Arial"/>
                        <a:buNone/>
                      </a:pPr>
                      <a:r>
                        <a:rPr lang="fr" sz="1600" b="1">
                          <a:latin typeface="Calibri"/>
                          <a:ea typeface="Calibri"/>
                          <a:cs typeface="Calibri"/>
                          <a:sym typeface="Calibri"/>
                        </a:rPr>
                        <a:t>APRÈS</a:t>
                      </a:r>
                      <a:r>
                        <a:rPr lang="fr" sz="1600" b="1" u="none" strike="noStrike" cap="none">
                          <a:latin typeface="Calibri"/>
                          <a:ea typeface="Calibri"/>
                          <a:cs typeface="Calibri"/>
                          <a:sym typeface="Calibri"/>
                        </a:rPr>
                        <a:t> </a:t>
                      </a:r>
                      <a:r>
                        <a:rPr lang="fr" sz="1600" b="1">
                          <a:latin typeface="Calibri"/>
                          <a:ea typeface="Calibri"/>
                          <a:cs typeface="Calibri"/>
                          <a:sym typeface="Calibri"/>
                        </a:rPr>
                        <a:t>APPARIEMENT</a:t>
                      </a:r>
                      <a:endParaRPr sz="1600" b="1" u="none" strike="noStrike" cap="none">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sz="1600" b="1">
                          <a:solidFill>
                            <a:srgbClr val="000000"/>
                          </a:solidFill>
                          <a:latin typeface="Calibri"/>
                          <a:ea typeface="Calibri"/>
                          <a:cs typeface="Calibri"/>
                          <a:sym typeface="Calibri"/>
                        </a:rPr>
                        <a:t>Hartmann coelio</a:t>
                      </a:r>
                      <a:endParaRPr sz="1600" b="1">
                        <a:solidFill>
                          <a:srgbClr val="000000"/>
                        </a:solidFill>
                        <a:latin typeface="Calibri"/>
                        <a:ea typeface="Calibri"/>
                        <a:cs typeface="Calibri"/>
                        <a:sym typeface="Calibri"/>
                      </a:endParaRPr>
                    </a:p>
                    <a:p>
                      <a:pPr marL="35999" marR="0" lvl="0" indent="0" algn="ctr" rtl="0">
                        <a:lnSpc>
                          <a:spcPct val="100000"/>
                        </a:lnSpc>
                        <a:spcBef>
                          <a:spcPts val="0"/>
                        </a:spcBef>
                        <a:spcAft>
                          <a:spcPts val="0"/>
                        </a:spcAft>
                        <a:buNone/>
                      </a:pPr>
                      <a:r>
                        <a:rPr lang="fr" sz="1600" b="1">
                          <a:solidFill>
                            <a:srgbClr val="000000"/>
                          </a:solidFill>
                          <a:latin typeface="Calibri"/>
                          <a:ea typeface="Calibri"/>
                          <a:cs typeface="Calibri"/>
                          <a:sym typeface="Calibri"/>
                        </a:rPr>
                        <a:t>n = 101</a:t>
                      </a:r>
                      <a:endParaRPr sz="1600" b="1">
                        <a:solidFill>
                          <a:srgbClr val="000000"/>
                        </a:solidFill>
                        <a:latin typeface="Calibri"/>
                        <a:ea typeface="Calibri"/>
                        <a:cs typeface="Calibri"/>
                        <a:sym typeface="Calibri"/>
                      </a:endParaRPr>
                    </a:p>
                  </a:txBody>
                  <a:tcPr marL="36000" marR="36000" marT="36000" marB="36000" anchor="ctr">
                    <a:lnL w="12700" cap="flat" cmpd="sng">
                      <a:solidFill>
                        <a:srgbClr val="CCCCCC"/>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sz="1600" b="1">
                          <a:solidFill>
                            <a:srgbClr val="08242D"/>
                          </a:solidFill>
                          <a:latin typeface="Calibri"/>
                          <a:ea typeface="Calibri"/>
                          <a:cs typeface="Calibri"/>
                          <a:sym typeface="Calibri"/>
                        </a:rPr>
                        <a:t>R-A protégée laparo</a:t>
                      </a:r>
                      <a:endParaRPr sz="1600" b="1">
                        <a:solidFill>
                          <a:srgbClr val="08242D"/>
                        </a:solidFill>
                        <a:latin typeface="Calibri"/>
                        <a:ea typeface="Calibri"/>
                        <a:cs typeface="Calibri"/>
                        <a:sym typeface="Calibri"/>
                      </a:endParaRPr>
                    </a:p>
                    <a:p>
                      <a:pPr marL="35999" marR="0" lvl="0" indent="0" algn="ctr" rtl="0">
                        <a:lnSpc>
                          <a:spcPct val="100000"/>
                        </a:lnSpc>
                        <a:spcBef>
                          <a:spcPts val="0"/>
                        </a:spcBef>
                        <a:spcAft>
                          <a:spcPts val="0"/>
                        </a:spcAft>
                        <a:buNone/>
                      </a:pPr>
                      <a:r>
                        <a:rPr lang="fr" sz="1600" b="1">
                          <a:solidFill>
                            <a:srgbClr val="08242D"/>
                          </a:solidFill>
                          <a:latin typeface="Calibri"/>
                          <a:ea typeface="Calibri"/>
                          <a:cs typeface="Calibri"/>
                          <a:sym typeface="Calibri"/>
                        </a:rPr>
                        <a:t>n = 101</a:t>
                      </a:r>
                      <a:endParaRPr sz="1600" b="1">
                        <a:solidFill>
                          <a:srgbClr val="08242D"/>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sz="1600" b="1" u="none" strike="noStrike" cap="none">
                          <a:solidFill>
                            <a:srgbClr val="08242D"/>
                          </a:solidFill>
                          <a:latin typeface="Calibri"/>
                          <a:ea typeface="Calibri"/>
                          <a:cs typeface="Calibri"/>
                          <a:sym typeface="Calibri"/>
                        </a:rPr>
                        <a:t>p-value</a:t>
                      </a:r>
                      <a:endParaRPr sz="1600" b="1" u="none" strike="noStrike" cap="none">
                        <a:solidFill>
                          <a:srgbClr val="08242D"/>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sz="1600" b="1">
                          <a:solidFill>
                            <a:srgbClr val="08242D"/>
                          </a:solidFill>
                          <a:latin typeface="Calibri"/>
                          <a:ea typeface="Calibri"/>
                          <a:cs typeface="Calibri"/>
                          <a:sym typeface="Calibri"/>
                        </a:rPr>
                        <a:t>SMD</a:t>
                      </a:r>
                      <a:endParaRPr sz="1600" b="1" u="none" strike="noStrike" cap="none">
                        <a:solidFill>
                          <a:srgbClr val="08242D"/>
                        </a:solidFill>
                        <a:latin typeface="Calibri"/>
                        <a:ea typeface="Calibri"/>
                        <a:cs typeface="Calibri"/>
                        <a:sym typeface="Calibri"/>
                      </a:endParaRPr>
                    </a:p>
                  </a:txBody>
                  <a:tcPr marL="36000" marR="36000" marT="36000" marB="36000" anchor="ctr">
                    <a:lnL w="12700" cap="flat" cmpd="sng">
                      <a:solidFill>
                        <a:srgbClr val="B7B7B7"/>
                      </a:solidFill>
                      <a:prstDash val="solid"/>
                      <a:round/>
                      <a:headEnd type="none" w="sm" len="sm"/>
                      <a:tailEnd type="none" w="sm" len="sm"/>
                    </a:lnL>
                    <a:lnR w="12700" cap="flat" cmpd="sng">
                      <a:solidFill>
                        <a:srgbClr val="B7B7B7"/>
                      </a:solidFill>
                      <a:prstDash val="solid"/>
                      <a:round/>
                      <a:headEnd type="none" w="sm" len="sm"/>
                      <a:tailEnd type="none" w="sm" len="sm"/>
                    </a:lnR>
                    <a:lnT w="12700" cap="flat" cmpd="sng">
                      <a:solidFill>
                        <a:srgbClr val="B7B7B7"/>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0"/>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Âge</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58 (49 - 72)</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60 (51 - 73)</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0.2</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0.06</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1"/>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Sexe masculin</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57%</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54%</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0.8</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0.07</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08400">
                <a:tc gridSpan="2">
                  <a:txBody>
                    <a:bodyPr/>
                    <a:lstStyle/>
                    <a:p>
                      <a:pPr marL="35999" marR="0" lvl="0" indent="0" algn="l" rtl="0">
                        <a:lnSpc>
                          <a:spcPct val="100000"/>
                        </a:lnSpc>
                        <a:spcBef>
                          <a:spcPts val="0"/>
                        </a:spcBef>
                        <a:spcAft>
                          <a:spcPts val="0"/>
                        </a:spcAft>
                        <a:buNone/>
                      </a:pPr>
                      <a:r>
                        <a:rPr lang="fr">
                          <a:latin typeface="Calibri"/>
                          <a:ea typeface="Calibri"/>
                          <a:cs typeface="Calibri"/>
                          <a:sym typeface="Calibri"/>
                        </a:rPr>
                        <a:t>IMC</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EEEEEE"/>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25.5</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EEEEEE"/>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25.</a:t>
                      </a:r>
                      <a:r>
                        <a:rPr lang="fr">
                          <a:solidFill>
                            <a:srgbClr val="000000"/>
                          </a:solidFill>
                          <a:latin typeface="Calibri"/>
                          <a:ea typeface="Calibri"/>
                          <a:cs typeface="Calibri"/>
                          <a:sym typeface="Calibri"/>
                        </a:rPr>
                        <a:t>5</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EEEEEE"/>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0.6</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EEEEEE"/>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0.01</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3"/>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ASA &gt; 2</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21%</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18%</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0.7</a:t>
                      </a:r>
                      <a:endParaRPr>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0.09</a:t>
                      </a:r>
                      <a:endParaRPr i="0"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4"/>
                  </a:ext>
                </a:extLst>
              </a:tr>
              <a:tr h="308400">
                <a:tc grid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Immunosuppression</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15%</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14%</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&gt;0.9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0.08</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5"/>
                  </a:ext>
                </a:extLst>
              </a:tr>
              <a:tr h="308400">
                <a:tc gridSpan="2">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Anticoagulants</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9.9%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12%</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0.8</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0.08</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08400">
                <a:tc gridSpan="2">
                  <a:txBody>
                    <a:bodyPr/>
                    <a:lstStyle/>
                    <a:p>
                      <a:pPr marL="35999" lvl="0" indent="0" algn="l" rtl="0">
                        <a:spcBef>
                          <a:spcPts val="0"/>
                        </a:spcBef>
                        <a:spcAft>
                          <a:spcPts val="0"/>
                        </a:spcAft>
                        <a:buClr>
                          <a:schemeClr val="dk1"/>
                        </a:buClr>
                        <a:buFont typeface="Arial"/>
                        <a:buNone/>
                      </a:pPr>
                      <a:r>
                        <a:rPr lang="fr">
                          <a:latin typeface="Calibri"/>
                          <a:ea typeface="Calibri"/>
                          <a:cs typeface="Calibri"/>
                          <a:sym typeface="Calibri"/>
                        </a:rPr>
                        <a:t>ATCD laparotomie médiane</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chemeClr val="lt2"/>
                    </a:solidFill>
                  </a:tcPr>
                </a:tc>
                <a:tc hMerge="1">
                  <a:txBody>
                    <a:bodyPr/>
                    <a:lstStyle/>
                    <a:p>
                      <a:endParaRPr lang="en-FR"/>
                    </a:p>
                  </a:txBody>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23%</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chemeClr val="lt2"/>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28%</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chemeClr val="lt2"/>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0.6</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chemeClr val="lt2"/>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0.02</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08400">
                <a:tc rowSpan="2">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Hinchey</a:t>
                      </a:r>
                      <a:endParaRPr b="1"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l" rtl="0">
                        <a:lnSpc>
                          <a:spcPct val="100000"/>
                        </a:lnSpc>
                        <a:spcBef>
                          <a:spcPts val="0"/>
                        </a:spcBef>
                        <a:spcAft>
                          <a:spcPts val="0"/>
                        </a:spcAft>
                        <a:buNone/>
                      </a:pPr>
                      <a:r>
                        <a:rPr lang="fr" b="1" i="0" u="none" strike="noStrike" cap="none">
                          <a:solidFill>
                            <a:srgbClr val="000000"/>
                          </a:solidFill>
                          <a:latin typeface="Calibri"/>
                          <a:ea typeface="Calibri"/>
                          <a:cs typeface="Calibri"/>
                          <a:sym typeface="Calibri"/>
                        </a:rPr>
                        <a:t> Hinchey 3</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69%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71%</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0.9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0.02</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8"/>
                  </a:ext>
                </a:extLst>
              </a:tr>
              <a:tr h="308400">
                <a:tc vMerge="1">
                  <a:txBody>
                    <a:bodyPr/>
                    <a:lstStyle/>
                    <a:p>
                      <a:endParaRPr lang="en-FR"/>
                    </a:p>
                  </a:txBody>
                  <a:tcPr/>
                </a:tc>
                <a:tc>
                  <a:txBody>
                    <a:bodyPr/>
                    <a:lstStyle/>
                    <a:p>
                      <a:pPr marL="35999" marR="0" lvl="0" indent="0" algn="l" rtl="0">
                        <a:lnSpc>
                          <a:spcPct val="100000"/>
                        </a:lnSpc>
                        <a:spcBef>
                          <a:spcPts val="0"/>
                        </a:spcBef>
                        <a:spcAft>
                          <a:spcPts val="0"/>
                        </a:spcAft>
                        <a:buNone/>
                      </a:pPr>
                      <a:r>
                        <a:rPr lang="fr" i="0" u="none" strike="noStrike" cap="none">
                          <a:solidFill>
                            <a:srgbClr val="000000"/>
                          </a:solidFill>
                          <a:latin typeface="Calibri"/>
                          <a:ea typeface="Calibri"/>
                          <a:cs typeface="Calibri"/>
                          <a:sym typeface="Calibri"/>
                        </a:rPr>
                        <a:t> </a:t>
                      </a:r>
                      <a:r>
                        <a:rPr lang="fr" b="1" i="0" u="none" strike="noStrike" cap="none">
                          <a:solidFill>
                            <a:srgbClr val="000000"/>
                          </a:solidFill>
                          <a:latin typeface="Calibri"/>
                          <a:ea typeface="Calibri"/>
                          <a:cs typeface="Calibri"/>
                          <a:sym typeface="Calibri"/>
                        </a:rPr>
                        <a:t>Hinchey 4</a:t>
                      </a:r>
                      <a:endParaRPr u="none" strike="noStrike" cap="none">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31%</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29%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u="none" strike="noStrike" cap="none">
                          <a:solidFill>
                            <a:srgbClr val="000000"/>
                          </a:solidFill>
                          <a:latin typeface="Calibri"/>
                          <a:ea typeface="Calibri"/>
                          <a:cs typeface="Calibri"/>
                          <a:sym typeface="Calibri"/>
                        </a:rPr>
                        <a:t>0.9</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tc>
                  <a:txBody>
                    <a:bodyPr/>
                    <a:lstStyle/>
                    <a:p>
                      <a:pPr marL="35999" marR="0" lvl="0" indent="0" algn="ctr" rtl="0">
                        <a:lnSpc>
                          <a:spcPct val="100000"/>
                        </a:lnSpc>
                        <a:spcBef>
                          <a:spcPts val="0"/>
                        </a:spcBef>
                        <a:spcAft>
                          <a:spcPts val="0"/>
                        </a:spcAft>
                        <a:buNone/>
                      </a:pPr>
                      <a:r>
                        <a:rPr lang="fr">
                          <a:solidFill>
                            <a:srgbClr val="000000"/>
                          </a:solidFill>
                          <a:latin typeface="Calibri"/>
                          <a:ea typeface="Calibri"/>
                          <a:cs typeface="Calibri"/>
                          <a:sym typeface="Calibri"/>
                        </a:rPr>
                        <a:t>0.02</a:t>
                      </a:r>
                      <a:endParaRPr u="none" strike="noStrike" cap="none">
                        <a:solidFill>
                          <a:srgbClr val="000000"/>
                        </a:solidFill>
                        <a:latin typeface="Calibri"/>
                        <a:ea typeface="Calibri"/>
                        <a:cs typeface="Calibri"/>
                        <a:sym typeface="Calibri"/>
                      </a:endParaRPr>
                    </a:p>
                  </a:txBody>
                  <a:tcPr marL="36000" marR="36000" marT="36000" marB="36000" anchor="ctr">
                    <a:lnL w="12675" cap="flat" cmpd="sng">
                      <a:solidFill>
                        <a:srgbClr val="CCCCCC"/>
                      </a:solidFill>
                      <a:prstDash val="solid"/>
                      <a:round/>
                      <a:headEnd type="none" w="sm" len="sm"/>
                      <a:tailEnd type="none" w="sm" len="sm"/>
                    </a:lnL>
                    <a:lnR w="12675" cap="flat" cmpd="sng">
                      <a:solidFill>
                        <a:srgbClr val="CCCCCC"/>
                      </a:solidFill>
                      <a:prstDash val="solid"/>
                      <a:round/>
                      <a:headEnd type="none" w="sm" len="sm"/>
                      <a:tailEnd type="none" w="sm" len="sm"/>
                    </a:lnR>
                    <a:lnT w="12675" cap="flat" cmpd="sng">
                      <a:solidFill>
                        <a:srgbClr val="CCCCCC"/>
                      </a:solidFill>
                      <a:prstDash val="solid"/>
                      <a:round/>
                      <a:headEnd type="none" w="sm" len="sm"/>
                      <a:tailEnd type="none" w="sm" len="sm"/>
                    </a:lnT>
                    <a:lnB w="12675" cap="flat" cmpd="sng">
                      <a:solidFill>
                        <a:srgbClr val="CCCCCC"/>
                      </a:solidFill>
                      <a:prstDash val="solid"/>
                      <a:round/>
                      <a:headEnd type="none" w="sm" len="sm"/>
                      <a:tailEnd type="none" w="sm" len="sm"/>
                    </a:lnB>
                    <a:solidFill>
                      <a:srgbClr val="F9E0EB"/>
                    </a:solidFill>
                  </a:tcPr>
                </a:tc>
                <a:extLst>
                  <a:ext uri="{0D108BD9-81ED-4DB2-BD59-A6C34878D82A}">
                    <a16:rowId xmlns:a16="http://schemas.microsoft.com/office/drawing/2014/main" val="10009"/>
                  </a:ext>
                </a:extLst>
              </a:tr>
            </a:tbl>
          </a:graphicData>
        </a:graphic>
      </p:graphicFrame>
      <p:sp>
        <p:nvSpPr>
          <p:cNvPr id="242" name="Google Shape;242;p35"/>
          <p:cNvSpPr/>
          <p:nvPr/>
        </p:nvSpPr>
        <p:spPr>
          <a:xfrm>
            <a:off x="166100" y="4539350"/>
            <a:ext cx="8502000" cy="348300"/>
          </a:xfrm>
          <a:prstGeom prst="roundRect">
            <a:avLst>
              <a:gd name="adj" fmla="val 16667"/>
            </a:avLst>
          </a:prstGeom>
          <a:solidFill>
            <a:srgbClr val="DEEAFF"/>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a:solidFill>
                  <a:schemeClr val="dk1"/>
                </a:solidFill>
                <a:latin typeface="Calibri"/>
                <a:ea typeface="Calibri"/>
                <a:cs typeface="Calibri"/>
                <a:sym typeface="Calibri"/>
              </a:rPr>
              <a:t>Groupes comparables sur les variables préopératoires</a:t>
            </a:r>
            <a:endParaRPr sz="15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2808</Words>
  <Application>Microsoft Macintosh PowerPoint</Application>
  <PresentationFormat>On-screen Show (16:9)</PresentationFormat>
  <Paragraphs>743</Paragraphs>
  <Slides>33</Slides>
  <Notes>33</Notes>
  <HiddenSlides>7</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33</vt:i4>
      </vt:variant>
    </vt:vector>
  </HeadingPairs>
  <TitlesOfParts>
    <vt:vector size="38" baseType="lpstr">
      <vt:lpstr>Arial</vt:lpstr>
      <vt:lpstr>Calibri</vt:lpstr>
      <vt:lpstr>Times New Roman</vt:lpstr>
      <vt:lpstr>Simple Light</vt:lpstr>
      <vt:lpstr>Simple Light</vt:lpstr>
      <vt:lpstr>Intervention de Hartmann par laparoscopie : une bonne option pour la péritonite diverticulaire généralisée?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Intervention de Hartmann par laparoscopie : une bonne option pour la péritonite diverticulaire généralisée?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Thomas Husson</cp:lastModifiedBy>
  <cp:revision>1</cp:revision>
  <dcterms:modified xsi:type="dcterms:W3CDTF">2026-01-07T05:46:45Z</dcterms:modified>
</cp:coreProperties>
</file>